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embeddedFontLst>
    <p:embeddedFont>
      <p:font typeface="Arimo"/>
      <p:regular r:id="rId51"/>
      <p:bold r:id="rId52"/>
      <p:italic r:id="rId53"/>
      <p:boldItalic r:id="rId54"/>
    </p:embeddedFont>
    <p:embeddedFont>
      <p:font typeface="Arial Black"/>
      <p:regular r:id="rId55"/>
    </p:embeddedFont>
    <p:embeddedFont>
      <p:font typeface="Questrial"/>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7" roundtripDataSignature="AMtx7mjPG2nu82rhg3KoRy2fEjsl7vsG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550EDFB-BB88-4C45-B079-3DA786CDCC56}">
  <a:tblStyle styleId="{7550EDFB-BB88-4C45-B079-3DA786CDCC5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imo-regular.fntdata"/><Relationship Id="rId50" Type="http://schemas.openxmlformats.org/officeDocument/2006/relationships/slide" Target="slides/slide44.xml"/><Relationship Id="rId53" Type="http://schemas.openxmlformats.org/officeDocument/2006/relationships/font" Target="fonts/Arimo-italic.fntdata"/><Relationship Id="rId52" Type="http://schemas.openxmlformats.org/officeDocument/2006/relationships/font" Target="fonts/Arimo-bold.fntdata"/><Relationship Id="rId11" Type="http://schemas.openxmlformats.org/officeDocument/2006/relationships/slide" Target="slides/slide5.xml"/><Relationship Id="rId55" Type="http://schemas.openxmlformats.org/officeDocument/2006/relationships/font" Target="fonts/ArialBlack-regular.fntdata"/><Relationship Id="rId10" Type="http://schemas.openxmlformats.org/officeDocument/2006/relationships/slide" Target="slides/slide4.xml"/><Relationship Id="rId54" Type="http://schemas.openxmlformats.org/officeDocument/2006/relationships/font" Target="fonts/Arimo-boldItalic.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Questrial-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IN"/>
              <a:t>To sort the elements without using array we have to compare each and every variable individually without using loops. </a:t>
            </a:r>
            <a:endParaRPr/>
          </a:p>
        </p:txBody>
      </p:sp>
      <p:sp>
        <p:nvSpPr>
          <p:cNvPr id="271" name="Google Shape;27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IN"/>
              <a:t>This will allocate 10*2 bytes of space in memory</a:t>
            </a:r>
            <a:endParaRPr/>
          </a:p>
        </p:txBody>
      </p:sp>
      <p:sp>
        <p:nvSpPr>
          <p:cNvPr id="146" name="Google Shape;14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 name="Shape 14"/>
        <p:cNvGrpSpPr/>
        <p:nvPr/>
      </p:nvGrpSpPr>
      <p:grpSpPr>
        <a:xfrm>
          <a:off x="0" y="0"/>
          <a:ext cx="0" cy="0"/>
          <a:chOff x="0" y="0"/>
          <a:chExt cx="0" cy="0"/>
        </a:xfrm>
      </p:grpSpPr>
      <p:sp>
        <p:nvSpPr>
          <p:cNvPr id="15" name="Google Shape;1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accent1"/>
              </a:buClr>
              <a:buSzPts val="3200"/>
              <a:buChar char="•"/>
              <a:defRPr>
                <a:solidFill>
                  <a:schemeClr val="accent1"/>
                </a:solidFill>
              </a:defRPr>
            </a:lvl1pPr>
            <a:lvl2pPr indent="-406400" lvl="1" marL="914400" algn="l">
              <a:spcBef>
                <a:spcPts val="560"/>
              </a:spcBef>
              <a:spcAft>
                <a:spcPts val="0"/>
              </a:spcAft>
              <a:buClr>
                <a:schemeClr val="accent1"/>
              </a:buClr>
              <a:buSzPts val="2800"/>
              <a:buChar char="–"/>
              <a:defRPr>
                <a:solidFill>
                  <a:schemeClr val="accent1"/>
                </a:solidFill>
              </a:defRPr>
            </a:lvl2pPr>
            <a:lvl3pPr indent="-381000" lvl="2" marL="1371600" algn="l">
              <a:spcBef>
                <a:spcPts val="480"/>
              </a:spcBef>
              <a:spcAft>
                <a:spcPts val="0"/>
              </a:spcAft>
              <a:buClr>
                <a:schemeClr val="accent1"/>
              </a:buClr>
              <a:buSzPts val="2400"/>
              <a:buChar char="•"/>
              <a:defRPr>
                <a:solidFill>
                  <a:schemeClr val="accent1"/>
                </a:solidFill>
              </a:defRPr>
            </a:lvl3pPr>
            <a:lvl4pPr indent="-355600" lvl="3" marL="1828800" algn="l">
              <a:spcBef>
                <a:spcPts val="400"/>
              </a:spcBef>
              <a:spcAft>
                <a:spcPts val="0"/>
              </a:spcAft>
              <a:buClr>
                <a:schemeClr val="accent1"/>
              </a:buClr>
              <a:buSzPts val="2000"/>
              <a:buChar char="–"/>
              <a:defRPr>
                <a:solidFill>
                  <a:schemeClr val="accent1"/>
                </a:solidFill>
              </a:defRPr>
            </a:lvl4pPr>
            <a:lvl5pPr indent="-355600" lvl="4" marL="2286000" algn="l">
              <a:spcBef>
                <a:spcPts val="400"/>
              </a:spcBef>
              <a:spcAft>
                <a:spcPts val="0"/>
              </a:spcAft>
              <a:buClr>
                <a:schemeClr val="accent1"/>
              </a:buClr>
              <a:buSzPts val="2000"/>
              <a:buChar char="»"/>
              <a:defRPr>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7" name="Shape 17"/>
        <p:cNvGrpSpPr/>
        <p:nvPr/>
      </p:nvGrpSpPr>
      <p:grpSpPr>
        <a:xfrm>
          <a:off x="0" y="0"/>
          <a:ext cx="0" cy="0"/>
          <a:chOff x="0" y="0"/>
          <a:chExt cx="0" cy="0"/>
        </a:xfrm>
      </p:grpSpPr>
      <p:sp>
        <p:nvSpPr>
          <p:cNvPr id="18" name="Google Shape;18;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accent1"/>
              </a:buClr>
              <a:buSzPts val="2800"/>
              <a:buChar char="•"/>
              <a:defRPr sz="2800"/>
            </a:lvl1pPr>
            <a:lvl2pPr indent="-381000" lvl="1" marL="914400" algn="l">
              <a:spcBef>
                <a:spcPts val="480"/>
              </a:spcBef>
              <a:spcAft>
                <a:spcPts val="0"/>
              </a:spcAft>
              <a:buClr>
                <a:schemeClr val="accent1"/>
              </a:buClr>
              <a:buSzPts val="2400"/>
              <a:buChar char="–"/>
              <a:defRPr sz="2400"/>
            </a:lvl2pPr>
            <a:lvl3pPr indent="-355600" lvl="2" marL="1371600" algn="l">
              <a:spcBef>
                <a:spcPts val="400"/>
              </a:spcBef>
              <a:spcAft>
                <a:spcPts val="0"/>
              </a:spcAft>
              <a:buClr>
                <a:schemeClr val="accent1"/>
              </a:buClr>
              <a:buSzPts val="2000"/>
              <a:buChar char="•"/>
              <a:defRPr sz="2000"/>
            </a:lvl3pPr>
            <a:lvl4pPr indent="-342900" lvl="3" marL="1828800" algn="l">
              <a:spcBef>
                <a:spcPts val="360"/>
              </a:spcBef>
              <a:spcAft>
                <a:spcPts val="0"/>
              </a:spcAft>
              <a:buClr>
                <a:schemeClr val="accent1"/>
              </a:buClr>
              <a:buSzPts val="1800"/>
              <a:buChar char="–"/>
              <a:defRPr sz="1800"/>
            </a:lvl4pPr>
            <a:lvl5pPr indent="-342900" lvl="4" marL="2286000" algn="l">
              <a:spcBef>
                <a:spcPts val="360"/>
              </a:spcBef>
              <a:spcAft>
                <a:spcPts val="0"/>
              </a:spcAft>
              <a:buClr>
                <a:schemeClr val="accent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0" name="Google Shape;20;p4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accent1"/>
              </a:buClr>
              <a:buSzPts val="2800"/>
              <a:buChar char="•"/>
              <a:defRPr sz="2800"/>
            </a:lvl1pPr>
            <a:lvl2pPr indent="-381000" lvl="1" marL="914400" algn="l">
              <a:spcBef>
                <a:spcPts val="480"/>
              </a:spcBef>
              <a:spcAft>
                <a:spcPts val="0"/>
              </a:spcAft>
              <a:buClr>
                <a:schemeClr val="accent1"/>
              </a:buClr>
              <a:buSzPts val="2400"/>
              <a:buChar char="–"/>
              <a:defRPr sz="2400"/>
            </a:lvl2pPr>
            <a:lvl3pPr indent="-355600" lvl="2" marL="1371600" algn="l">
              <a:spcBef>
                <a:spcPts val="400"/>
              </a:spcBef>
              <a:spcAft>
                <a:spcPts val="0"/>
              </a:spcAft>
              <a:buClr>
                <a:schemeClr val="accent1"/>
              </a:buClr>
              <a:buSzPts val="2000"/>
              <a:buChar char="•"/>
              <a:defRPr sz="2000"/>
            </a:lvl3pPr>
            <a:lvl4pPr indent="-342900" lvl="3" marL="1828800" algn="l">
              <a:spcBef>
                <a:spcPts val="360"/>
              </a:spcBef>
              <a:spcAft>
                <a:spcPts val="0"/>
              </a:spcAft>
              <a:buClr>
                <a:schemeClr val="accent1"/>
              </a:buClr>
              <a:buSzPts val="1800"/>
              <a:buChar char="–"/>
              <a:defRPr sz="1800"/>
            </a:lvl4pPr>
            <a:lvl5pPr indent="-342900" lvl="4" marL="2286000" algn="l">
              <a:spcBef>
                <a:spcPts val="360"/>
              </a:spcBef>
              <a:spcAft>
                <a:spcPts val="0"/>
              </a:spcAft>
              <a:buClr>
                <a:schemeClr val="accent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4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8"/>
          <p:cNvSpPr txBox="1"/>
          <p:nvPr>
            <p:ph idx="1" type="subTitle"/>
          </p:nvPr>
        </p:nvSpPr>
        <p:spPr>
          <a:xfrm>
            <a:off x="838200" y="3429000"/>
            <a:ext cx="7086600" cy="1752600"/>
          </a:xfrm>
          <a:prstGeom prst="rect">
            <a:avLst/>
          </a:prstGeom>
          <a:noFill/>
          <a:ln>
            <a:noFill/>
          </a:ln>
        </p:spPr>
        <p:txBody>
          <a:bodyPr anchorCtr="0" anchor="t" bIns="45700" lIns="91425" spcFirstLastPara="1" rIns="91425" wrap="square" tIns="45700">
            <a:normAutofit/>
          </a:bodyPr>
          <a:lstStyle>
            <a:lvl1pPr lvl="0" algn="l">
              <a:spcBef>
                <a:spcPts val="640"/>
              </a:spcBef>
              <a:spcAft>
                <a:spcPts val="0"/>
              </a:spcAft>
              <a:buClr>
                <a:srgbClr val="C00000"/>
              </a:buClr>
              <a:buSzPts val="3200"/>
              <a:buNone/>
              <a:defRPr>
                <a:solidFill>
                  <a:srgbClr val="C00000"/>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24" name="Google Shape;24;p48"/>
          <p:cNvCxnSpPr/>
          <p:nvPr/>
        </p:nvCxnSpPr>
        <p:spPr>
          <a:xfrm>
            <a:off x="839322" y="3352800"/>
            <a:ext cx="7056784"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901"/>
              </a:srgbClr>
            </a:outerShdw>
          </a:effectLst>
        </p:spPr>
      </p:cxnSp>
      <p:sp>
        <p:nvSpPr>
          <p:cNvPr id="25" name="Google Shape;25;p48"/>
          <p:cNvSpPr txBox="1"/>
          <p:nvPr/>
        </p:nvSpPr>
        <p:spPr>
          <a:xfrm>
            <a:off x="4495800" y="5562600"/>
            <a:ext cx="4572000" cy="132343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Created By: 		</a:t>
            </a:r>
            <a:endParaRPr/>
          </a:p>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Amanpreet Kaur &amp;</a:t>
            </a:r>
            <a:endParaRPr/>
          </a:p>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		Sanjeev</a:t>
            </a:r>
            <a:r>
              <a:rPr b="1" lang="en-IN" sz="2000">
                <a:solidFill>
                  <a:srgbClr val="002060"/>
                </a:solidFill>
                <a:latin typeface="Arial Rounded"/>
                <a:ea typeface="Arial Rounded"/>
                <a:cs typeface="Arial Rounded"/>
                <a:sym typeface="Arial Rounded"/>
              </a:rPr>
              <a:t> Kumar </a:t>
            </a:r>
            <a:endParaRPr/>
          </a:p>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		SME (CSE) LPU</a:t>
            </a:r>
            <a:endParaRPr b="1" sz="2000">
              <a:solidFill>
                <a:srgbClr val="002060"/>
              </a:solidFill>
              <a:latin typeface="Arial Rounded"/>
              <a:ea typeface="Arial Rounded"/>
              <a:cs typeface="Arial Rounded"/>
              <a:sym typeface="Arial Rounded"/>
            </a:endParaRPr>
          </a:p>
        </p:txBody>
      </p:sp>
      <p:cxnSp>
        <p:nvCxnSpPr>
          <p:cNvPr id="26" name="Google Shape;26;p48"/>
          <p:cNvCxnSpPr/>
          <p:nvPr/>
        </p:nvCxnSpPr>
        <p:spPr>
          <a:xfrm>
            <a:off x="839322" y="3352800"/>
            <a:ext cx="7056784"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901"/>
              </a:srgbClr>
            </a:outerShdw>
          </a:effectLst>
        </p:spPr>
      </p:cxnSp>
      <p:sp>
        <p:nvSpPr>
          <p:cNvPr id="27" name="Google Shape;27;p48"/>
          <p:cNvSpPr txBox="1"/>
          <p:nvPr/>
        </p:nvSpPr>
        <p:spPr>
          <a:xfrm>
            <a:off x="4495800" y="5562600"/>
            <a:ext cx="4572000" cy="132343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Created By: 		</a:t>
            </a:r>
            <a:endParaRPr/>
          </a:p>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Amanpreet Kaur &amp;</a:t>
            </a:r>
            <a:endParaRPr/>
          </a:p>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		Sanjeev</a:t>
            </a:r>
            <a:r>
              <a:rPr b="1" lang="en-IN" sz="2000">
                <a:solidFill>
                  <a:srgbClr val="002060"/>
                </a:solidFill>
                <a:latin typeface="Arial Rounded"/>
                <a:ea typeface="Arial Rounded"/>
                <a:cs typeface="Arial Rounded"/>
                <a:sym typeface="Arial Rounded"/>
              </a:rPr>
              <a:t> Kumar </a:t>
            </a:r>
            <a:endParaRPr/>
          </a:p>
          <a:p>
            <a:pPr indent="0" lvl="0" marL="0" marR="0" rtl="0" algn="r">
              <a:spcBef>
                <a:spcPts val="0"/>
              </a:spcBef>
              <a:spcAft>
                <a:spcPts val="0"/>
              </a:spcAft>
              <a:buNone/>
            </a:pPr>
            <a:r>
              <a:rPr b="1" lang="en-IN" sz="2000">
                <a:solidFill>
                  <a:srgbClr val="002060"/>
                </a:solidFill>
                <a:latin typeface="Arial Rounded"/>
                <a:ea typeface="Arial Rounded"/>
                <a:cs typeface="Arial Rounded"/>
                <a:sym typeface="Arial Rounded"/>
              </a:rPr>
              <a:t>		SME (CSE) LPU</a:t>
            </a:r>
            <a:endParaRPr b="1" sz="2000">
              <a:solidFill>
                <a:srgbClr val="002060"/>
              </a:solidFill>
              <a:latin typeface="Arial Rounded"/>
              <a:ea typeface="Arial Rounded"/>
              <a:cs typeface="Arial Rounded"/>
              <a:sym typeface="Arial Round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28" name="Shape 28"/>
        <p:cNvGrpSpPr/>
        <p:nvPr/>
      </p:nvGrpSpPr>
      <p:grpSpPr>
        <a:xfrm>
          <a:off x="0" y="0"/>
          <a:ext cx="0" cy="0"/>
          <a:chOff x="0" y="0"/>
          <a:chExt cx="0" cy="0"/>
        </a:xfrm>
      </p:grpSpPr>
      <p:pic>
        <p:nvPicPr>
          <p:cNvPr id="29" name="Google Shape;29;p49"/>
          <p:cNvPicPr preferRelativeResize="0"/>
          <p:nvPr/>
        </p:nvPicPr>
        <p:blipFill rotWithShape="1">
          <a:blip r:embed="rId2">
            <a:alphaModFix/>
          </a:blip>
          <a:srcRect b="0" l="0" r="0" t="0"/>
          <a:stretch/>
        </p:blipFill>
        <p:spPr>
          <a:xfrm>
            <a:off x="755576" y="635818"/>
            <a:ext cx="1808162" cy="3297238"/>
          </a:xfrm>
          <a:prstGeom prst="rect">
            <a:avLst/>
          </a:prstGeom>
          <a:noFill/>
          <a:ln>
            <a:noFill/>
          </a:ln>
        </p:spPr>
      </p:pic>
      <p:sp>
        <p:nvSpPr>
          <p:cNvPr id="30" name="Google Shape;30;p49"/>
          <p:cNvSpPr txBox="1"/>
          <p:nvPr/>
        </p:nvSpPr>
        <p:spPr>
          <a:xfrm>
            <a:off x="1953250" y="5958408"/>
            <a:ext cx="7155254" cy="89959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595959"/>
              </a:buClr>
              <a:buSzPts val="3600"/>
              <a:buFont typeface="Calibri"/>
              <a:buNone/>
            </a:pPr>
            <a:r>
              <a:rPr lang="en-IN" sz="3600">
                <a:solidFill>
                  <a:srgbClr val="595959"/>
                </a:solidFill>
                <a:latin typeface="Calibri"/>
                <a:ea typeface="Calibri"/>
                <a:cs typeface="Calibri"/>
                <a:sym typeface="Calibri"/>
              </a:rPr>
              <a:t>cse101@lpu.co.in</a:t>
            </a:r>
            <a:endParaRPr sz="1400">
              <a:solidFill>
                <a:srgbClr val="595959"/>
              </a:solidFill>
              <a:latin typeface="Calibri"/>
              <a:ea typeface="Calibri"/>
              <a:cs typeface="Calibri"/>
              <a:sym typeface="Calibri"/>
            </a:endParaRPr>
          </a:p>
        </p:txBody>
      </p:sp>
      <p:cxnSp>
        <p:nvCxnSpPr>
          <p:cNvPr id="31" name="Google Shape;31;p49"/>
          <p:cNvCxnSpPr/>
          <p:nvPr/>
        </p:nvCxnSpPr>
        <p:spPr>
          <a:xfrm>
            <a:off x="755576" y="4077072"/>
            <a:ext cx="7056784"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901"/>
              </a:srgbClr>
            </a:outerShdw>
          </a:effectLst>
        </p:spPr>
      </p:cxnSp>
      <p:sp>
        <p:nvSpPr>
          <p:cNvPr id="32" name="Google Shape;32;p49"/>
          <p:cNvSpPr txBox="1"/>
          <p:nvPr>
            <p:ph type="title"/>
          </p:nvPr>
        </p:nvSpPr>
        <p:spPr>
          <a:xfrm>
            <a:off x="685800" y="4114800"/>
            <a:ext cx="7155254" cy="1600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rgbClr val="C00000"/>
              </a:buClr>
              <a:buSzPts val="4400"/>
              <a:buFont typeface="Calibri"/>
              <a:buNone/>
              <a:defRPr>
                <a:solidFill>
                  <a:srgbClr val="C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3" name="Shape 33"/>
        <p:cNvGrpSpPr/>
        <p:nvPr/>
      </p:nvGrpSpPr>
      <p:grpSpPr>
        <a:xfrm>
          <a:off x="0" y="0"/>
          <a:ext cx="0" cy="0"/>
          <a:chOff x="0" y="0"/>
          <a:chExt cx="0" cy="0"/>
        </a:xfrm>
      </p:grpSpPr>
      <p:sp>
        <p:nvSpPr>
          <p:cNvPr id="34" name="Google Shape;34;p50"/>
          <p:cNvSpPr txBox="1"/>
          <p:nvPr>
            <p:ph idx="1" type="body"/>
          </p:nvPr>
        </p:nvSpPr>
        <p:spPr>
          <a:xfrm>
            <a:off x="0" y="685800"/>
            <a:ext cx="6400800" cy="5486400"/>
          </a:xfrm>
          <a:prstGeom prst="rect">
            <a:avLst/>
          </a:prstGeom>
          <a:solidFill>
            <a:srgbClr val="FFE593"/>
          </a:solid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b="1" sz="1800">
                <a:solidFill>
                  <a:schemeClr val="dk1"/>
                </a:solidFill>
                <a:latin typeface="Courier New"/>
                <a:ea typeface="Courier New"/>
                <a:cs typeface="Courier New"/>
                <a:sym typeface="Courier New"/>
              </a:defRPr>
            </a:lvl1pPr>
            <a:lvl2pPr indent="-228600" lvl="1" marL="914400" algn="l">
              <a:spcBef>
                <a:spcPts val="0"/>
              </a:spcBef>
              <a:spcAft>
                <a:spcPts val="0"/>
              </a:spcAft>
              <a:buClr>
                <a:schemeClr val="dk1"/>
              </a:buClr>
              <a:buSzPts val="1800"/>
              <a:buNone/>
              <a:defRPr b="1" sz="1800">
                <a:solidFill>
                  <a:schemeClr val="dk1"/>
                </a:solidFill>
                <a:latin typeface="Courier New"/>
                <a:ea typeface="Courier New"/>
                <a:cs typeface="Courier New"/>
                <a:sym typeface="Courier New"/>
              </a:defRPr>
            </a:lvl2pPr>
            <a:lvl3pPr indent="-228600" lvl="2" marL="1371600" algn="l">
              <a:spcBef>
                <a:spcPts val="0"/>
              </a:spcBef>
              <a:spcAft>
                <a:spcPts val="0"/>
              </a:spcAft>
              <a:buClr>
                <a:schemeClr val="dk1"/>
              </a:buClr>
              <a:buSzPts val="1800"/>
              <a:buNone/>
              <a:defRPr b="1" sz="1800">
                <a:solidFill>
                  <a:schemeClr val="dk1"/>
                </a:solidFill>
                <a:latin typeface="Courier New"/>
                <a:ea typeface="Courier New"/>
                <a:cs typeface="Courier New"/>
                <a:sym typeface="Courier New"/>
              </a:defRPr>
            </a:lvl3pPr>
            <a:lvl4pPr indent="-228600" lvl="3" marL="1828800" algn="l">
              <a:spcBef>
                <a:spcPts val="0"/>
              </a:spcBef>
              <a:spcAft>
                <a:spcPts val="0"/>
              </a:spcAft>
              <a:buClr>
                <a:schemeClr val="dk1"/>
              </a:buClr>
              <a:buSzPts val="1800"/>
              <a:buNone/>
              <a:defRPr b="1" sz="1800">
                <a:solidFill>
                  <a:schemeClr val="dk1"/>
                </a:solidFill>
                <a:latin typeface="Courier New"/>
                <a:ea typeface="Courier New"/>
                <a:cs typeface="Courier New"/>
                <a:sym typeface="Courier New"/>
              </a:defRPr>
            </a:lvl4pPr>
            <a:lvl5pPr indent="-228600" lvl="4" marL="2286000" algn="l">
              <a:spcBef>
                <a:spcPts val="0"/>
              </a:spcBef>
              <a:spcAft>
                <a:spcPts val="0"/>
              </a:spcAft>
              <a:buClr>
                <a:schemeClr val="dk1"/>
              </a:buClr>
              <a:buSzPts val="1800"/>
              <a:buNone/>
              <a:defRPr b="1" sz="1800">
                <a:solidFill>
                  <a:schemeClr val="dk1"/>
                </a:solidFill>
                <a:latin typeface="Courier New"/>
                <a:ea typeface="Courier New"/>
                <a:cs typeface="Courier New"/>
                <a:sym typeface="Courier New"/>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50"/>
          <p:cNvSpPr txBox="1"/>
          <p:nvPr>
            <p:ph idx="2" type="body"/>
          </p:nvPr>
        </p:nvSpPr>
        <p:spPr>
          <a:xfrm>
            <a:off x="6553200" y="685800"/>
            <a:ext cx="2590800" cy="5486400"/>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Clr>
                <a:schemeClr val="accent1"/>
              </a:buClr>
              <a:buSzPts val="2800"/>
              <a:buNone/>
              <a:defRPr sz="2800">
                <a:solidFill>
                  <a:schemeClr val="accent1"/>
                </a:solidFill>
              </a:defRPr>
            </a:lvl1pPr>
            <a:lvl2pPr indent="-228600" lvl="1" marL="914400" algn="l">
              <a:spcBef>
                <a:spcPts val="0"/>
              </a:spcBef>
              <a:spcAft>
                <a:spcPts val="0"/>
              </a:spcAft>
              <a:buClr>
                <a:schemeClr val="accent1"/>
              </a:buClr>
              <a:buSzPts val="2800"/>
              <a:buNone/>
              <a:defRPr sz="2800">
                <a:solidFill>
                  <a:schemeClr val="accent1"/>
                </a:solidFill>
              </a:defRPr>
            </a:lvl2pPr>
            <a:lvl3pPr indent="-228600" lvl="2" marL="1371600" algn="l">
              <a:spcBef>
                <a:spcPts val="0"/>
              </a:spcBef>
              <a:spcAft>
                <a:spcPts val="0"/>
              </a:spcAft>
              <a:buClr>
                <a:schemeClr val="accent1"/>
              </a:buClr>
              <a:buSzPts val="2800"/>
              <a:buNone/>
              <a:defRPr sz="2800">
                <a:solidFill>
                  <a:schemeClr val="accent1"/>
                </a:solidFill>
              </a:defRPr>
            </a:lvl3pPr>
            <a:lvl4pPr indent="-228600" lvl="3" marL="1828800" algn="l">
              <a:spcBef>
                <a:spcPts val="0"/>
              </a:spcBef>
              <a:spcAft>
                <a:spcPts val="0"/>
              </a:spcAft>
              <a:buClr>
                <a:schemeClr val="accent1"/>
              </a:buClr>
              <a:buSzPts val="2800"/>
              <a:buNone/>
              <a:defRPr sz="2800">
                <a:solidFill>
                  <a:schemeClr val="accent1"/>
                </a:solidFill>
              </a:defRPr>
            </a:lvl4pPr>
            <a:lvl5pPr indent="-228600" lvl="4" marL="2286000" algn="l">
              <a:spcBef>
                <a:spcPts val="0"/>
              </a:spcBef>
              <a:spcAft>
                <a:spcPts val="0"/>
              </a:spcAft>
              <a:buClr>
                <a:schemeClr val="accent1"/>
              </a:buClr>
              <a:buSzPts val="2800"/>
              <a:buNone/>
              <a:defRPr sz="28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36" name="Shape 36"/>
        <p:cNvGrpSpPr/>
        <p:nvPr/>
      </p:nvGrpSpPr>
      <p:grpSpPr>
        <a:xfrm>
          <a:off x="0" y="0"/>
          <a:ext cx="0" cy="0"/>
          <a:chOff x="0" y="0"/>
          <a:chExt cx="0" cy="0"/>
        </a:xfrm>
      </p:grpSpPr>
      <p:sp>
        <p:nvSpPr>
          <p:cNvPr id="37" name="Google Shape;37;p51"/>
          <p:cNvSpPr/>
          <p:nvPr/>
        </p:nvSpPr>
        <p:spPr>
          <a:xfrm>
            <a:off x="6705600" y="838200"/>
            <a:ext cx="2438400" cy="601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400">
              <a:solidFill>
                <a:schemeClr val="dk1"/>
              </a:solidFill>
              <a:latin typeface="Questrial"/>
              <a:ea typeface="Questrial"/>
              <a:cs typeface="Questrial"/>
              <a:sym typeface="Questrial"/>
            </a:endParaRPr>
          </a:p>
        </p:txBody>
      </p:sp>
      <p:sp>
        <p:nvSpPr>
          <p:cNvPr id="38" name="Google Shape;38;p51"/>
          <p:cNvSpPr txBox="1"/>
          <p:nvPr>
            <p:ph idx="1" type="body"/>
          </p:nvPr>
        </p:nvSpPr>
        <p:spPr>
          <a:xfrm>
            <a:off x="0" y="6553200"/>
            <a:ext cx="2743200" cy="3810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rgbClr val="7F7F7F"/>
              </a:buClr>
              <a:buSzPts val="1200"/>
              <a:buFont typeface="Arial"/>
              <a:buNone/>
              <a:defRPr sz="1200">
                <a:solidFill>
                  <a:srgbClr val="7F7F7F"/>
                </a:solidFill>
                <a:latin typeface="Arial Black"/>
                <a:ea typeface="Arial Black"/>
                <a:cs typeface="Arial Black"/>
                <a:sym typeface="Arial Black"/>
              </a:defRPr>
            </a:lvl1pPr>
            <a:lvl2pPr indent="-304800" lvl="1" marL="914400" algn="l">
              <a:spcBef>
                <a:spcPts val="240"/>
              </a:spcBef>
              <a:spcAft>
                <a:spcPts val="0"/>
              </a:spcAft>
              <a:buClr>
                <a:srgbClr val="7F7F7F"/>
              </a:buClr>
              <a:buSzPts val="1200"/>
              <a:buChar char="–"/>
              <a:defRPr sz="1200">
                <a:solidFill>
                  <a:srgbClr val="7F7F7F"/>
                </a:solidFill>
                <a:latin typeface="Arial Black"/>
                <a:ea typeface="Arial Black"/>
                <a:cs typeface="Arial Black"/>
                <a:sym typeface="Arial Black"/>
              </a:defRPr>
            </a:lvl2pPr>
            <a:lvl3pPr indent="-304800" lvl="2" marL="1371600" algn="l">
              <a:spcBef>
                <a:spcPts val="240"/>
              </a:spcBef>
              <a:spcAft>
                <a:spcPts val="0"/>
              </a:spcAft>
              <a:buClr>
                <a:srgbClr val="7F7F7F"/>
              </a:buClr>
              <a:buSzPts val="1200"/>
              <a:buChar char="•"/>
              <a:defRPr sz="1200">
                <a:solidFill>
                  <a:srgbClr val="7F7F7F"/>
                </a:solidFill>
                <a:latin typeface="Arial Black"/>
                <a:ea typeface="Arial Black"/>
                <a:cs typeface="Arial Black"/>
                <a:sym typeface="Arial Black"/>
              </a:defRPr>
            </a:lvl3pPr>
            <a:lvl4pPr indent="-304800" lvl="3" marL="1828800" algn="l">
              <a:spcBef>
                <a:spcPts val="240"/>
              </a:spcBef>
              <a:spcAft>
                <a:spcPts val="0"/>
              </a:spcAft>
              <a:buClr>
                <a:srgbClr val="7F7F7F"/>
              </a:buClr>
              <a:buSzPts val="1200"/>
              <a:buChar char="–"/>
              <a:defRPr sz="1200">
                <a:solidFill>
                  <a:srgbClr val="7F7F7F"/>
                </a:solidFill>
                <a:latin typeface="Arial Black"/>
                <a:ea typeface="Arial Black"/>
                <a:cs typeface="Arial Black"/>
                <a:sym typeface="Arial Black"/>
              </a:defRPr>
            </a:lvl4pPr>
            <a:lvl5pPr indent="-304800" lvl="4" marL="2286000" algn="l">
              <a:spcBef>
                <a:spcPts val="240"/>
              </a:spcBef>
              <a:spcAft>
                <a:spcPts val="0"/>
              </a:spcAft>
              <a:buClr>
                <a:srgbClr val="7F7F7F"/>
              </a:buClr>
              <a:buSzPts val="1200"/>
              <a:buChar char="»"/>
              <a:defRPr sz="1200">
                <a:solidFill>
                  <a:srgbClr val="7F7F7F"/>
                </a:solidFill>
                <a:latin typeface="Arial Black"/>
                <a:ea typeface="Arial Black"/>
                <a:cs typeface="Arial Black"/>
                <a:sym typeface="Arial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39" name="Shape 39"/>
        <p:cNvGrpSpPr/>
        <p:nvPr/>
      </p:nvGrpSpPr>
      <p:grpSpPr>
        <a:xfrm>
          <a:off x="0" y="0"/>
          <a:ext cx="0" cy="0"/>
          <a:chOff x="0" y="0"/>
          <a:chExt cx="0" cy="0"/>
        </a:xfrm>
      </p:grpSpPr>
      <p:pic>
        <p:nvPicPr>
          <p:cNvPr id="40" name="Google Shape;40;p52"/>
          <p:cNvPicPr preferRelativeResize="0"/>
          <p:nvPr/>
        </p:nvPicPr>
        <p:blipFill rotWithShape="1">
          <a:blip r:embed="rId2">
            <a:alphaModFix/>
          </a:blip>
          <a:srcRect b="0" l="0" r="0" t="0"/>
          <a:stretch/>
        </p:blipFill>
        <p:spPr>
          <a:xfrm>
            <a:off x="755576" y="635818"/>
            <a:ext cx="1808162" cy="3297238"/>
          </a:xfrm>
          <a:prstGeom prst="rect">
            <a:avLst/>
          </a:prstGeom>
          <a:noFill/>
          <a:ln>
            <a:noFill/>
          </a:ln>
        </p:spPr>
      </p:pic>
      <p:sp>
        <p:nvSpPr>
          <p:cNvPr id="41" name="Google Shape;41;p52"/>
          <p:cNvSpPr txBox="1"/>
          <p:nvPr/>
        </p:nvSpPr>
        <p:spPr>
          <a:xfrm>
            <a:off x="1953250" y="5958408"/>
            <a:ext cx="7155254" cy="89959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595959"/>
              </a:buClr>
              <a:buSzPts val="3600"/>
              <a:buFont typeface="Calibri"/>
              <a:buNone/>
            </a:pPr>
            <a:r>
              <a:rPr lang="en-IN" sz="3600">
                <a:solidFill>
                  <a:srgbClr val="595959"/>
                </a:solidFill>
                <a:latin typeface="Calibri"/>
                <a:ea typeface="Calibri"/>
                <a:cs typeface="Calibri"/>
                <a:sym typeface="Calibri"/>
              </a:rPr>
              <a:t>cse101@lpu.co.in</a:t>
            </a:r>
            <a:endParaRPr sz="1400">
              <a:solidFill>
                <a:srgbClr val="595959"/>
              </a:solidFill>
              <a:latin typeface="Calibri"/>
              <a:ea typeface="Calibri"/>
              <a:cs typeface="Calibri"/>
              <a:sym typeface="Calibri"/>
            </a:endParaRPr>
          </a:p>
        </p:txBody>
      </p:sp>
      <p:cxnSp>
        <p:nvCxnSpPr>
          <p:cNvPr id="42" name="Google Shape;42;p52"/>
          <p:cNvCxnSpPr/>
          <p:nvPr/>
        </p:nvCxnSpPr>
        <p:spPr>
          <a:xfrm>
            <a:off x="755576" y="4077072"/>
            <a:ext cx="7056784"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901"/>
              </a:srgbClr>
            </a:outerShdw>
          </a:effectLst>
        </p:spPr>
      </p:cxnSp>
      <p:sp>
        <p:nvSpPr>
          <p:cNvPr id="43" name="Google Shape;43;p52"/>
          <p:cNvSpPr txBox="1"/>
          <p:nvPr>
            <p:ph type="title"/>
          </p:nvPr>
        </p:nvSpPr>
        <p:spPr>
          <a:xfrm>
            <a:off x="685800" y="4114800"/>
            <a:ext cx="7155254" cy="1600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45"/>
          <p:cNvPicPr preferRelativeResize="0"/>
          <p:nvPr/>
        </p:nvPicPr>
        <p:blipFill rotWithShape="1">
          <a:blip r:embed="rId1">
            <a:alphaModFix/>
          </a:blip>
          <a:srcRect b="0" l="0" r="0" t="0"/>
          <a:stretch/>
        </p:blipFill>
        <p:spPr>
          <a:xfrm>
            <a:off x="19050" y="0"/>
            <a:ext cx="9124950" cy="942975"/>
          </a:xfrm>
          <a:prstGeom prst="rect">
            <a:avLst/>
          </a:prstGeom>
          <a:noFill/>
          <a:ln>
            <a:noFill/>
          </a:ln>
        </p:spPr>
      </p:pic>
      <p:sp>
        <p:nvSpPr>
          <p:cNvPr id="11" name="Google Shape;11;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accent1"/>
              </a:buClr>
              <a:buSzPts val="3200"/>
              <a:buFont typeface="Arial"/>
              <a:buChar char="•"/>
              <a:defRPr b="0" i="0" sz="3200" u="none" cap="none" strike="noStrike">
                <a:solidFill>
                  <a:schemeClr val="accent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accent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accent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accent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45"/>
          <p:cNvSpPr txBox="1"/>
          <p:nvPr/>
        </p:nvSpPr>
        <p:spPr>
          <a:xfrm>
            <a:off x="0" y="6553200"/>
            <a:ext cx="2743200" cy="3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200"/>
              <a:buFont typeface="Arial"/>
              <a:buNone/>
            </a:pPr>
            <a:r>
              <a:rPr b="0" i="0" lang="en-IN" sz="1200" u="none" cap="none" strike="noStrike">
                <a:solidFill>
                  <a:srgbClr val="7F7F7F"/>
                </a:solidFill>
                <a:latin typeface="Arial Black"/>
                <a:ea typeface="Arial Black"/>
                <a:cs typeface="Arial Black"/>
                <a:sym typeface="Arial Black"/>
              </a:rPr>
              <a:t>©LPU CSE101 C Programming</a:t>
            </a:r>
            <a:endParaRPr/>
          </a:p>
          <a:p>
            <a:pPr indent="0" lvl="0" marL="0" marR="0" rtl="0" algn="l">
              <a:lnSpc>
                <a:spcPct val="100000"/>
              </a:lnSpc>
              <a:spcBef>
                <a:spcPts val="0"/>
              </a:spcBef>
              <a:spcAft>
                <a:spcPts val="0"/>
              </a:spcAft>
              <a:buClr>
                <a:srgbClr val="7F7F7F"/>
              </a:buClr>
              <a:buSzPts val="1200"/>
              <a:buFont typeface="Arial"/>
              <a:buNone/>
            </a:pPr>
            <a:r>
              <a:t/>
            </a:r>
            <a:endParaRPr b="0" i="0" sz="1200" u="none" cap="none" strike="noStrike">
              <a:solidFill>
                <a:srgbClr val="7F7F7F"/>
              </a:solidFill>
              <a:latin typeface="Arial Black"/>
              <a:ea typeface="Arial Black"/>
              <a:cs typeface="Arial Black"/>
              <a:sym typeface="Arial Black"/>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Google Shape;51;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CSE101-Lec# 14,15, 16</a:t>
            </a:r>
            <a:endParaRPr/>
          </a:p>
        </p:txBody>
      </p:sp>
      <p:sp>
        <p:nvSpPr>
          <p:cNvPr id="52" name="Google Shape;52;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1"/>
              </a:buClr>
              <a:buSzPts val="3200"/>
              <a:buChar char="•"/>
            </a:pPr>
            <a:r>
              <a:rPr lang="en-IN"/>
              <a:t>What are Arrays? </a:t>
            </a:r>
            <a:endParaRPr/>
          </a:p>
          <a:p>
            <a:pPr indent="-342900" lvl="0" marL="342900" rtl="0" algn="l">
              <a:lnSpc>
                <a:spcPct val="90000"/>
              </a:lnSpc>
              <a:spcBef>
                <a:spcPts val="640"/>
              </a:spcBef>
              <a:spcAft>
                <a:spcPts val="0"/>
              </a:spcAft>
              <a:buClr>
                <a:schemeClr val="accent1"/>
              </a:buClr>
              <a:buSzPts val="3200"/>
              <a:buChar char="•"/>
            </a:pPr>
            <a:r>
              <a:rPr lang="en-IN"/>
              <a:t>To declare an array</a:t>
            </a:r>
            <a:endParaRPr/>
          </a:p>
          <a:p>
            <a:pPr indent="-342900" lvl="0" marL="342900" rtl="0" algn="l">
              <a:lnSpc>
                <a:spcPct val="90000"/>
              </a:lnSpc>
              <a:spcBef>
                <a:spcPts val="640"/>
              </a:spcBef>
              <a:spcAft>
                <a:spcPts val="0"/>
              </a:spcAft>
              <a:buClr>
                <a:schemeClr val="accent1"/>
              </a:buClr>
              <a:buSzPts val="3200"/>
              <a:buChar char="•"/>
            </a:pPr>
            <a:r>
              <a:rPr lang="en-IN"/>
              <a:t>To initialize an array</a:t>
            </a:r>
            <a:endParaRPr/>
          </a:p>
          <a:p>
            <a:pPr indent="-342900" lvl="0" marL="342900" rtl="0" algn="l">
              <a:lnSpc>
                <a:spcPct val="90000"/>
              </a:lnSpc>
              <a:spcBef>
                <a:spcPts val="640"/>
              </a:spcBef>
              <a:spcAft>
                <a:spcPts val="0"/>
              </a:spcAft>
              <a:buClr>
                <a:schemeClr val="accent1"/>
              </a:buClr>
              <a:buSzPts val="3200"/>
              <a:buChar char="•"/>
            </a:pPr>
            <a:r>
              <a:rPr lang="en-IN"/>
              <a:t>To display address of the array</a:t>
            </a:r>
            <a:endParaRPr/>
          </a:p>
          <a:p>
            <a:pPr indent="-342900" lvl="0" marL="342900" rtl="0" algn="l">
              <a:lnSpc>
                <a:spcPct val="90000"/>
              </a:lnSpc>
              <a:spcBef>
                <a:spcPts val="640"/>
              </a:spcBef>
              <a:spcAft>
                <a:spcPts val="0"/>
              </a:spcAft>
              <a:buClr>
                <a:schemeClr val="accent1"/>
              </a:buClr>
              <a:buSzPts val="3200"/>
              <a:buChar char="•"/>
            </a:pPr>
            <a:r>
              <a:rPr lang="en-IN"/>
              <a:t>Basic program examples of 1D array</a:t>
            </a:r>
            <a:endParaRPr/>
          </a:p>
          <a:p>
            <a:pPr indent="-342900" lvl="0" marL="342900" rtl="0" algn="l">
              <a:lnSpc>
                <a:spcPct val="90000"/>
              </a:lnSpc>
              <a:spcBef>
                <a:spcPts val="640"/>
              </a:spcBef>
              <a:spcAft>
                <a:spcPts val="0"/>
              </a:spcAft>
              <a:buClr>
                <a:schemeClr val="accent1"/>
              </a:buClr>
              <a:buSzPts val="3200"/>
              <a:buChar char="•"/>
            </a:pPr>
            <a:r>
              <a:rPr lang="en-IN"/>
              <a:t>To pass an array to a function(By reference and By value)</a:t>
            </a:r>
            <a:endParaRPr/>
          </a:p>
          <a:p>
            <a:pPr indent="-342900" lvl="0" marL="342900" rtl="0" algn="l">
              <a:lnSpc>
                <a:spcPct val="90000"/>
              </a:lnSpc>
              <a:spcBef>
                <a:spcPts val="640"/>
              </a:spcBef>
              <a:spcAft>
                <a:spcPts val="0"/>
              </a:spcAft>
              <a:buClr>
                <a:schemeClr val="accent1"/>
              </a:buClr>
              <a:buSzPts val="3200"/>
              <a:buChar char="•"/>
            </a:pPr>
            <a:r>
              <a:rPr lang="en-IN"/>
              <a:t>Applications and Operations on 1D Array</a:t>
            </a:r>
            <a:endParaRPr/>
          </a:p>
          <a:p>
            <a:pPr indent="-139700" lvl="0" marL="342900" rtl="0" algn="l">
              <a:lnSpc>
                <a:spcPct val="90000"/>
              </a:lnSpc>
              <a:spcBef>
                <a:spcPts val="640"/>
              </a:spcBef>
              <a:spcAft>
                <a:spcPts val="0"/>
              </a:spcAft>
              <a:buClr>
                <a:schemeClr val="accent1"/>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Initializing Arrays</a:t>
            </a:r>
            <a:endParaRPr/>
          </a:p>
        </p:txBody>
      </p:sp>
      <p:sp>
        <p:nvSpPr>
          <p:cNvPr id="186" name="Google Shape;186;p10"/>
          <p:cNvSpPr txBox="1"/>
          <p:nvPr>
            <p:ph idx="1" type="body"/>
          </p:nvPr>
        </p:nvSpPr>
        <p:spPr>
          <a:xfrm>
            <a:off x="457200" y="1600200"/>
            <a:ext cx="8686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None/>
            </a:pPr>
            <a:r>
              <a:rPr b="1" lang="en-IN" sz="2800" u="sng"/>
              <a:t>Different ways of initializing ID Arrays</a:t>
            </a:r>
            <a:endParaRPr/>
          </a:p>
          <a:p>
            <a:pPr indent="0" lvl="0" marL="0" rtl="0" algn="l">
              <a:spcBef>
                <a:spcPts val="400"/>
              </a:spcBef>
              <a:spcAft>
                <a:spcPts val="0"/>
              </a:spcAft>
              <a:buClr>
                <a:schemeClr val="accent1"/>
              </a:buClr>
              <a:buSzPts val="2000"/>
              <a:buNone/>
            </a:pPr>
            <a:r>
              <a:rPr b="1" i="1" lang="en-IN" sz="2000"/>
              <a:t>1) Initializing array at the point of declaration</a:t>
            </a:r>
            <a:endParaRPr/>
          </a:p>
          <a:p>
            <a:pPr indent="-342900" lvl="0" marL="342900" rtl="0" algn="l">
              <a:spcBef>
                <a:spcPts val="400"/>
              </a:spcBef>
              <a:spcAft>
                <a:spcPts val="0"/>
              </a:spcAft>
              <a:buClr>
                <a:schemeClr val="accent1"/>
              </a:buClr>
              <a:buSzPts val="2000"/>
              <a:buChar char="•"/>
            </a:pPr>
            <a:r>
              <a:rPr lang="en-IN" sz="2000"/>
              <a:t>int a[5]={1,2,3,4,5};</a:t>
            </a:r>
            <a:endParaRPr/>
          </a:p>
          <a:p>
            <a:pPr indent="-342900" lvl="0" marL="342900" rtl="0" algn="l">
              <a:spcBef>
                <a:spcPts val="400"/>
              </a:spcBef>
              <a:spcAft>
                <a:spcPts val="0"/>
              </a:spcAft>
              <a:buClr>
                <a:schemeClr val="accent1"/>
              </a:buClr>
              <a:buSzPts val="2000"/>
              <a:buChar char="•"/>
            </a:pPr>
            <a:r>
              <a:rPr lang="en-IN" sz="2000"/>
              <a:t>int a[]={1,2,3,4,5};//Here compiler will automatically depict the size:5</a:t>
            </a:r>
            <a:endParaRPr/>
          </a:p>
          <a:p>
            <a:pPr indent="-342900" lvl="0" marL="342900" rtl="0" algn="l">
              <a:spcBef>
                <a:spcPts val="400"/>
              </a:spcBef>
              <a:spcAft>
                <a:spcPts val="0"/>
              </a:spcAft>
              <a:buClr>
                <a:schemeClr val="accent1"/>
              </a:buClr>
              <a:buSzPts val="2000"/>
              <a:buChar char="•"/>
            </a:pPr>
            <a:r>
              <a:rPr lang="en-IN" sz="2000"/>
              <a:t>int a[5]={1,2,3};//Partial initialization[Remaining elements will be initialized to default values for integer, i.e. 0]</a:t>
            </a:r>
            <a:endParaRPr/>
          </a:p>
          <a:p>
            <a:pPr indent="-342900" lvl="0" marL="342900" rtl="0" algn="l">
              <a:spcBef>
                <a:spcPts val="400"/>
              </a:spcBef>
              <a:spcAft>
                <a:spcPts val="0"/>
              </a:spcAft>
              <a:buClr>
                <a:schemeClr val="accent1"/>
              </a:buClr>
              <a:buSzPts val="2000"/>
              <a:buChar char="•"/>
            </a:pPr>
            <a:r>
              <a:rPr lang="en-IN" sz="2000"/>
              <a:t>int a[5]={};//All elements will be initialized to zero</a:t>
            </a:r>
            <a:endParaRPr/>
          </a:p>
          <a:p>
            <a:pPr indent="-342900" lvl="0" marL="342900" rtl="0" algn="l">
              <a:spcBef>
                <a:spcPts val="400"/>
              </a:spcBef>
              <a:spcAft>
                <a:spcPts val="0"/>
              </a:spcAft>
              <a:buClr>
                <a:schemeClr val="accent1"/>
              </a:buClr>
              <a:buSzPts val="2000"/>
              <a:buChar char="•"/>
            </a:pPr>
            <a:r>
              <a:rPr lang="en-IN" sz="2000"/>
              <a:t>int a[5]={1};//First element is one and the remaining elements are default values for integer, i.e. 0</a:t>
            </a:r>
            <a:endParaRPr/>
          </a:p>
          <a:p>
            <a:pPr indent="0" lvl="0" marL="0" rtl="0" algn="l">
              <a:spcBef>
                <a:spcPts val="400"/>
              </a:spcBef>
              <a:spcAft>
                <a:spcPts val="0"/>
              </a:spcAft>
              <a:buClr>
                <a:schemeClr val="accent1"/>
              </a:buClr>
              <a:buSzPts val="2000"/>
              <a:buNone/>
            </a:pPr>
            <a:r>
              <a:t/>
            </a:r>
            <a:endParaRPr b="1" i="1" sz="2000"/>
          </a:p>
          <a:p>
            <a:pPr indent="0" lvl="0" marL="0" rtl="0" algn="l">
              <a:spcBef>
                <a:spcPts val="640"/>
              </a:spcBef>
              <a:spcAft>
                <a:spcPts val="0"/>
              </a:spcAft>
              <a:buClr>
                <a:schemeClr val="accent1"/>
              </a:buClr>
              <a:buSzPts val="3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Initializing Arrays</a:t>
            </a:r>
            <a:endParaRPr/>
          </a:p>
        </p:txBody>
      </p:sp>
      <p:sp>
        <p:nvSpPr>
          <p:cNvPr id="192" name="Google Shape;192;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None/>
            </a:pPr>
            <a:r>
              <a:rPr b="1" i="1" lang="en-IN" sz="2200" u="sng"/>
              <a:t>2) Initializing array after taking input from the user</a:t>
            </a:r>
            <a:endParaRPr sz="2200" u="sng"/>
          </a:p>
          <a:p>
            <a:pPr indent="-342900" lvl="0" marL="342900" rtl="0" algn="l">
              <a:spcBef>
                <a:spcPts val="440"/>
              </a:spcBef>
              <a:spcAft>
                <a:spcPts val="0"/>
              </a:spcAft>
              <a:buClr>
                <a:schemeClr val="accent1"/>
              </a:buClr>
              <a:buSzPts val="2200"/>
              <a:buChar char="•"/>
            </a:pPr>
            <a:r>
              <a:rPr lang="en-IN" sz="2200"/>
              <a:t>Array is same as the variable can prompt for value from the user at run time.</a:t>
            </a:r>
            <a:endParaRPr/>
          </a:p>
          <a:p>
            <a:pPr indent="-342900" lvl="0" marL="342900" rtl="0" algn="l">
              <a:spcBef>
                <a:spcPts val="440"/>
              </a:spcBef>
              <a:spcAft>
                <a:spcPts val="0"/>
              </a:spcAft>
              <a:buClr>
                <a:schemeClr val="accent1"/>
              </a:buClr>
              <a:buSzPts val="2200"/>
              <a:buChar char="•"/>
            </a:pPr>
            <a:r>
              <a:rPr lang="en-IN" sz="2200"/>
              <a:t>Array is a group of elements so we use </a:t>
            </a:r>
            <a:r>
              <a:rPr b="1" lang="en-IN" sz="2200"/>
              <a:t>for </a:t>
            </a:r>
            <a:r>
              <a:rPr lang="en-IN" sz="2200"/>
              <a:t>loop to get the values of every element instead of getting single value at a time.</a:t>
            </a:r>
            <a:endParaRPr/>
          </a:p>
          <a:p>
            <a:pPr indent="-342900" lvl="0" marL="342900" rtl="0" algn="l">
              <a:spcBef>
                <a:spcPts val="440"/>
              </a:spcBef>
              <a:spcAft>
                <a:spcPts val="0"/>
              </a:spcAft>
              <a:buClr>
                <a:schemeClr val="accent1"/>
              </a:buClr>
              <a:buSzPts val="2200"/>
              <a:buChar char="•"/>
            </a:pPr>
            <a:r>
              <a:rPr lang="en-IN" sz="2200"/>
              <a:t>Example: int array[5], i; // array of size 5</a:t>
            </a:r>
            <a:endParaRPr/>
          </a:p>
          <a:p>
            <a:pPr indent="-342900" lvl="0" marL="342900" rtl="0" algn="l">
              <a:spcBef>
                <a:spcPts val="440"/>
              </a:spcBef>
              <a:spcAft>
                <a:spcPts val="0"/>
              </a:spcAft>
              <a:buClr>
                <a:schemeClr val="accent1"/>
              </a:buClr>
              <a:buSzPts val="2200"/>
              <a:buNone/>
            </a:pPr>
            <a:r>
              <a:rPr lang="en-IN" sz="2200"/>
              <a:t>		           for(i=0;i&lt;5;i++){// loop begins from 0 to 4</a:t>
            </a:r>
            <a:endParaRPr/>
          </a:p>
          <a:p>
            <a:pPr indent="-342900" lvl="0" marL="342900" rtl="0" algn="l">
              <a:spcBef>
                <a:spcPts val="440"/>
              </a:spcBef>
              <a:spcAft>
                <a:spcPts val="0"/>
              </a:spcAft>
              <a:buClr>
                <a:schemeClr val="accent1"/>
              </a:buClr>
              <a:buSzPts val="2200"/>
              <a:buNone/>
            </a:pPr>
            <a:r>
              <a:rPr lang="en-IN" sz="2200"/>
              <a:t>		            	     scanf(“%d”, &amp;array[i]);</a:t>
            </a:r>
            <a:endParaRPr/>
          </a:p>
          <a:p>
            <a:pPr indent="-342900" lvl="0" marL="342900" rtl="0" algn="l">
              <a:spcBef>
                <a:spcPts val="440"/>
              </a:spcBef>
              <a:spcAft>
                <a:spcPts val="0"/>
              </a:spcAft>
              <a:buClr>
                <a:schemeClr val="accent1"/>
              </a:buClr>
              <a:buSzPts val="2200"/>
              <a:buNone/>
            </a:pPr>
            <a:r>
              <a:rPr lang="en-IN" sz="2200"/>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457200" y="425003"/>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IN" sz="2400"/>
              <a:t>Printing base address of the array and address of any array element</a:t>
            </a:r>
            <a:endParaRPr sz="2400"/>
          </a:p>
        </p:txBody>
      </p:sp>
      <p:sp>
        <p:nvSpPr>
          <p:cNvPr id="198" name="Google Shape;198;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2000"/>
              <a:buNone/>
            </a:pPr>
            <a:r>
              <a:rPr lang="en-IN" sz="2000"/>
              <a:t>#include&lt;stdio.h&gt;</a:t>
            </a:r>
            <a:endParaRPr/>
          </a:p>
          <a:p>
            <a:pPr indent="0" lvl="0" marL="0" rtl="0" algn="l">
              <a:lnSpc>
                <a:spcPct val="80000"/>
              </a:lnSpc>
              <a:spcBef>
                <a:spcPts val="400"/>
              </a:spcBef>
              <a:spcAft>
                <a:spcPts val="0"/>
              </a:spcAft>
              <a:buClr>
                <a:schemeClr val="accent1"/>
              </a:buClr>
              <a:buSzPts val="2000"/>
              <a:buNone/>
            </a:pPr>
            <a:r>
              <a:rPr lang="en-IN" sz="2000"/>
              <a:t>int main()</a:t>
            </a:r>
            <a:endParaRPr/>
          </a:p>
          <a:p>
            <a:pPr indent="0" lvl="0" marL="0" rtl="0" algn="l">
              <a:lnSpc>
                <a:spcPct val="80000"/>
              </a:lnSpc>
              <a:spcBef>
                <a:spcPts val="400"/>
              </a:spcBef>
              <a:spcAft>
                <a:spcPts val="0"/>
              </a:spcAft>
              <a:buClr>
                <a:schemeClr val="accent1"/>
              </a:buClr>
              <a:buSzPts val="2000"/>
              <a:buNone/>
            </a:pPr>
            <a:r>
              <a:rPr lang="en-IN" sz="2000"/>
              <a:t>{</a:t>
            </a:r>
            <a:endParaRPr/>
          </a:p>
          <a:p>
            <a:pPr indent="0" lvl="0" marL="0" rtl="0" algn="l">
              <a:lnSpc>
                <a:spcPct val="80000"/>
              </a:lnSpc>
              <a:spcBef>
                <a:spcPts val="400"/>
              </a:spcBef>
              <a:spcAft>
                <a:spcPts val="0"/>
              </a:spcAft>
              <a:buClr>
                <a:schemeClr val="accent1"/>
              </a:buClr>
              <a:buSzPts val="2000"/>
              <a:buNone/>
            </a:pPr>
            <a:r>
              <a:rPr lang="en-IN" sz="2000"/>
              <a:t>int a[5]={1,2,3,4,5};</a:t>
            </a:r>
            <a:endParaRPr/>
          </a:p>
          <a:p>
            <a:pPr indent="0" lvl="0" marL="0" rtl="0" algn="l">
              <a:lnSpc>
                <a:spcPct val="80000"/>
              </a:lnSpc>
              <a:spcBef>
                <a:spcPts val="400"/>
              </a:spcBef>
              <a:spcAft>
                <a:spcPts val="0"/>
              </a:spcAft>
              <a:buClr>
                <a:schemeClr val="accent1"/>
              </a:buClr>
              <a:buSzPts val="2000"/>
              <a:buNone/>
            </a:pPr>
            <a:r>
              <a:rPr lang="en-IN" sz="2000"/>
              <a:t>int i;</a:t>
            </a:r>
            <a:endParaRPr/>
          </a:p>
          <a:p>
            <a:pPr indent="0" lvl="0" marL="0" rtl="0" algn="l">
              <a:lnSpc>
                <a:spcPct val="80000"/>
              </a:lnSpc>
              <a:spcBef>
                <a:spcPts val="400"/>
              </a:spcBef>
              <a:spcAft>
                <a:spcPts val="0"/>
              </a:spcAft>
              <a:buClr>
                <a:schemeClr val="accent1"/>
              </a:buClr>
              <a:buSzPts val="2000"/>
              <a:buNone/>
            </a:pPr>
            <a:r>
              <a:rPr lang="en-IN" sz="2000"/>
              <a:t>printf("\n Printing base address of the array:");</a:t>
            </a:r>
            <a:endParaRPr/>
          </a:p>
          <a:p>
            <a:pPr indent="0" lvl="0" marL="0" rtl="0" algn="l">
              <a:lnSpc>
                <a:spcPct val="80000"/>
              </a:lnSpc>
              <a:spcBef>
                <a:spcPts val="400"/>
              </a:spcBef>
              <a:spcAft>
                <a:spcPts val="0"/>
              </a:spcAft>
              <a:buClr>
                <a:schemeClr val="accent1"/>
              </a:buClr>
              <a:buSzPts val="2000"/>
              <a:buNone/>
            </a:pPr>
            <a:r>
              <a:rPr lang="en-IN" sz="2000"/>
              <a:t>printf("\n%u %u %u",&amp;a[0],a,&amp;a);</a:t>
            </a:r>
            <a:endParaRPr/>
          </a:p>
          <a:p>
            <a:pPr indent="0" lvl="0" marL="0" rtl="0" algn="l">
              <a:lnSpc>
                <a:spcPct val="80000"/>
              </a:lnSpc>
              <a:spcBef>
                <a:spcPts val="400"/>
              </a:spcBef>
              <a:spcAft>
                <a:spcPts val="0"/>
              </a:spcAft>
              <a:buClr>
                <a:schemeClr val="accent1"/>
              </a:buClr>
              <a:buSzPts val="2000"/>
              <a:buNone/>
            </a:pPr>
            <a:r>
              <a:rPr lang="en-IN" sz="2000"/>
              <a:t>printf("\n Printing addresses of all array elements:");</a:t>
            </a:r>
            <a:endParaRPr/>
          </a:p>
          <a:p>
            <a:pPr indent="0" lvl="0" marL="0" rtl="0" algn="l">
              <a:lnSpc>
                <a:spcPct val="80000"/>
              </a:lnSpc>
              <a:spcBef>
                <a:spcPts val="400"/>
              </a:spcBef>
              <a:spcAft>
                <a:spcPts val="0"/>
              </a:spcAft>
              <a:buClr>
                <a:schemeClr val="accent1"/>
              </a:buClr>
              <a:buSzPts val="2000"/>
              <a:buNone/>
            </a:pPr>
            <a:r>
              <a:rPr lang="en-IN" sz="2000"/>
              <a:t>for(i=0;i&lt;5;i++)</a:t>
            </a:r>
            <a:endParaRPr/>
          </a:p>
          <a:p>
            <a:pPr indent="0" lvl="0" marL="0" rtl="0" algn="l">
              <a:lnSpc>
                <a:spcPct val="80000"/>
              </a:lnSpc>
              <a:spcBef>
                <a:spcPts val="400"/>
              </a:spcBef>
              <a:spcAft>
                <a:spcPts val="0"/>
              </a:spcAft>
              <a:buClr>
                <a:schemeClr val="accent1"/>
              </a:buClr>
              <a:buSzPts val="2000"/>
              <a:buNone/>
            </a:pPr>
            <a:r>
              <a:rPr lang="en-IN" sz="2000"/>
              <a:t>{</a:t>
            </a:r>
            <a:endParaRPr/>
          </a:p>
          <a:p>
            <a:pPr indent="0" lvl="0" marL="0" rtl="0" algn="l">
              <a:lnSpc>
                <a:spcPct val="80000"/>
              </a:lnSpc>
              <a:spcBef>
                <a:spcPts val="400"/>
              </a:spcBef>
              <a:spcAft>
                <a:spcPts val="0"/>
              </a:spcAft>
              <a:buClr>
                <a:schemeClr val="accent1"/>
              </a:buClr>
              <a:buSzPts val="2000"/>
              <a:buNone/>
            </a:pPr>
            <a:r>
              <a:rPr lang="en-IN" sz="2000"/>
              <a:t>printf("\n%u",&amp;a[i]);</a:t>
            </a:r>
            <a:endParaRPr/>
          </a:p>
          <a:p>
            <a:pPr indent="0" lvl="0" marL="0" rtl="0" algn="l">
              <a:lnSpc>
                <a:spcPct val="80000"/>
              </a:lnSpc>
              <a:spcBef>
                <a:spcPts val="400"/>
              </a:spcBef>
              <a:spcAft>
                <a:spcPts val="0"/>
              </a:spcAft>
              <a:buClr>
                <a:schemeClr val="accent1"/>
              </a:buClr>
              <a:buSzPts val="2000"/>
              <a:buNone/>
            </a:pPr>
            <a:r>
              <a:rPr lang="en-IN" sz="2000"/>
              <a:t>}</a:t>
            </a:r>
            <a:endParaRPr/>
          </a:p>
          <a:p>
            <a:pPr indent="0" lvl="0" marL="0" rtl="0" algn="l">
              <a:lnSpc>
                <a:spcPct val="80000"/>
              </a:lnSpc>
              <a:spcBef>
                <a:spcPts val="400"/>
              </a:spcBef>
              <a:spcAft>
                <a:spcPts val="0"/>
              </a:spcAft>
              <a:buClr>
                <a:schemeClr val="accent1"/>
              </a:buClr>
              <a:buSzPts val="2000"/>
              <a:buNone/>
            </a:pPr>
            <a:r>
              <a:rPr lang="en-IN" sz="2000"/>
              <a:t>return 0;</a:t>
            </a:r>
            <a:endParaRPr/>
          </a:p>
          <a:p>
            <a:pPr indent="0" lvl="0" marL="0" rtl="0" algn="l">
              <a:lnSpc>
                <a:spcPct val="80000"/>
              </a:lnSpc>
              <a:spcBef>
                <a:spcPts val="400"/>
              </a:spcBef>
              <a:spcAft>
                <a:spcPts val="0"/>
              </a:spcAft>
              <a:buClr>
                <a:schemeClr val="accent1"/>
              </a:buClr>
              <a:buSzPts val="2000"/>
              <a:buNone/>
            </a:pPr>
            <a:r>
              <a:rPr lang="en-IN" sz="2000"/>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457200" y="274638"/>
            <a:ext cx="83820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IN" sz="2400"/>
              <a:t>Program example 1-WAP to read and display elements of 1D Array</a:t>
            </a:r>
            <a:endParaRPr sz="2400"/>
          </a:p>
        </p:txBody>
      </p:sp>
      <p:sp>
        <p:nvSpPr>
          <p:cNvPr id="204" name="Google Shape;204;p13"/>
          <p:cNvSpPr txBox="1"/>
          <p:nvPr>
            <p:ph idx="1" type="body"/>
          </p:nvPr>
        </p:nvSpPr>
        <p:spPr>
          <a:xfrm>
            <a:off x="457200" y="1143000"/>
            <a:ext cx="8229600" cy="525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1600"/>
              <a:buNone/>
            </a:pPr>
            <a:r>
              <a:rPr lang="en-IN" sz="1600"/>
              <a:t>#include&lt;stdio.h&gt;</a:t>
            </a:r>
            <a:endParaRPr/>
          </a:p>
          <a:p>
            <a:pPr indent="0" lvl="0" marL="0" rtl="0" algn="l">
              <a:spcBef>
                <a:spcPts val="320"/>
              </a:spcBef>
              <a:spcAft>
                <a:spcPts val="0"/>
              </a:spcAft>
              <a:buClr>
                <a:schemeClr val="accent1"/>
              </a:buClr>
              <a:buSzPts val="1600"/>
              <a:buNone/>
            </a:pPr>
            <a:r>
              <a:rPr lang="en-IN" sz="1600"/>
              <a:t>int main()</a:t>
            </a:r>
            <a:endParaRPr/>
          </a:p>
          <a:p>
            <a:pPr indent="0" lvl="0" marL="0" rtl="0" algn="l">
              <a:spcBef>
                <a:spcPts val="320"/>
              </a:spcBef>
              <a:spcAft>
                <a:spcPts val="0"/>
              </a:spcAft>
              <a:buClr>
                <a:schemeClr val="accent1"/>
              </a:buClr>
              <a:buSzPts val="1600"/>
              <a:buNone/>
            </a:pPr>
            <a:r>
              <a:rPr lang="en-IN" sz="1600"/>
              <a:t>{</a:t>
            </a:r>
            <a:endParaRPr/>
          </a:p>
          <a:p>
            <a:pPr indent="0" lvl="0" marL="0" rtl="0" algn="l">
              <a:spcBef>
                <a:spcPts val="320"/>
              </a:spcBef>
              <a:spcAft>
                <a:spcPts val="0"/>
              </a:spcAft>
              <a:buClr>
                <a:schemeClr val="accent1"/>
              </a:buClr>
              <a:buSzPts val="1600"/>
              <a:buNone/>
            </a:pPr>
            <a:r>
              <a:rPr lang="en-IN" sz="1600"/>
              <a:t>	int a[100],n,i;</a:t>
            </a:r>
            <a:endParaRPr/>
          </a:p>
          <a:p>
            <a:pPr indent="0" lvl="0" marL="0" rtl="0" algn="l">
              <a:spcBef>
                <a:spcPts val="320"/>
              </a:spcBef>
              <a:spcAft>
                <a:spcPts val="0"/>
              </a:spcAft>
              <a:buClr>
                <a:schemeClr val="accent1"/>
              </a:buClr>
              <a:buSzPts val="1600"/>
              <a:buNone/>
            </a:pPr>
            <a:r>
              <a:rPr lang="en-IN" sz="1600"/>
              <a:t>	printf("\n Enter number of elements:");</a:t>
            </a:r>
            <a:endParaRPr/>
          </a:p>
          <a:p>
            <a:pPr indent="0" lvl="0" marL="0" rtl="0" algn="l">
              <a:spcBef>
                <a:spcPts val="320"/>
              </a:spcBef>
              <a:spcAft>
                <a:spcPts val="0"/>
              </a:spcAft>
              <a:buClr>
                <a:schemeClr val="accent1"/>
              </a:buClr>
              <a:buSzPts val="1600"/>
              <a:buNone/>
            </a:pPr>
            <a:r>
              <a:rPr lang="en-IN" sz="1600"/>
              <a:t>	scanf("%d",&amp;n);</a:t>
            </a:r>
            <a:endParaRPr/>
          </a:p>
          <a:p>
            <a:pPr indent="0" lvl="0" marL="0" rtl="0" algn="l">
              <a:spcBef>
                <a:spcPts val="320"/>
              </a:spcBef>
              <a:spcAft>
                <a:spcPts val="0"/>
              </a:spcAft>
              <a:buClr>
                <a:schemeClr val="accent1"/>
              </a:buClr>
              <a:buSzPts val="1600"/>
              <a:buNone/>
            </a:pPr>
            <a:r>
              <a:rPr lang="en-IN" sz="1600"/>
              <a:t>	printf("\n Enter array elements:");</a:t>
            </a:r>
            <a:endParaRPr/>
          </a:p>
          <a:p>
            <a:pPr indent="0" lvl="0" marL="0" rtl="0" algn="l">
              <a:spcBef>
                <a:spcPts val="320"/>
              </a:spcBef>
              <a:spcAft>
                <a:spcPts val="0"/>
              </a:spcAft>
              <a:buClr>
                <a:schemeClr val="accent1"/>
              </a:buClr>
              <a:buSzPts val="1600"/>
              <a:buNone/>
            </a:pPr>
            <a:r>
              <a:rPr lang="en-IN" sz="1600"/>
              <a:t>	for(i=0;i&lt;n;i++)</a:t>
            </a:r>
            <a:endParaRPr/>
          </a:p>
          <a:p>
            <a:pPr indent="0" lvl="0" marL="0" rtl="0" algn="l">
              <a:spcBef>
                <a:spcPts val="320"/>
              </a:spcBef>
              <a:spcAft>
                <a:spcPts val="0"/>
              </a:spcAft>
              <a:buClr>
                <a:schemeClr val="accent1"/>
              </a:buClr>
              <a:buSzPts val="1600"/>
              <a:buNone/>
            </a:pPr>
            <a:r>
              <a:rPr lang="en-IN" sz="1600"/>
              <a:t>	{</a:t>
            </a:r>
            <a:endParaRPr/>
          </a:p>
          <a:p>
            <a:pPr indent="0" lvl="0" marL="0" rtl="0" algn="l">
              <a:spcBef>
                <a:spcPts val="320"/>
              </a:spcBef>
              <a:spcAft>
                <a:spcPts val="0"/>
              </a:spcAft>
              <a:buClr>
                <a:schemeClr val="accent1"/>
              </a:buClr>
              <a:buSzPts val="1600"/>
              <a:buNone/>
            </a:pPr>
            <a:r>
              <a:rPr lang="en-IN" sz="1600"/>
              <a:t>		scanf("%d",&amp;a[i]);</a:t>
            </a:r>
            <a:endParaRPr/>
          </a:p>
          <a:p>
            <a:pPr indent="0" lvl="0" marL="0" rtl="0" algn="l">
              <a:spcBef>
                <a:spcPts val="320"/>
              </a:spcBef>
              <a:spcAft>
                <a:spcPts val="0"/>
              </a:spcAft>
              <a:buClr>
                <a:schemeClr val="accent1"/>
              </a:buClr>
              <a:buSzPts val="1600"/>
              <a:buNone/>
            </a:pPr>
            <a:r>
              <a:rPr lang="en-IN" sz="1600"/>
              <a:t>	}</a:t>
            </a:r>
            <a:endParaRPr/>
          </a:p>
          <a:p>
            <a:pPr indent="0" lvl="0" marL="0" rtl="0" algn="l">
              <a:spcBef>
                <a:spcPts val="320"/>
              </a:spcBef>
              <a:spcAft>
                <a:spcPts val="0"/>
              </a:spcAft>
              <a:buClr>
                <a:schemeClr val="accent1"/>
              </a:buClr>
              <a:buSzPts val="1600"/>
              <a:buNone/>
            </a:pPr>
            <a:r>
              <a:rPr lang="en-IN" sz="1600"/>
              <a:t>	printf("\n Entered array elements are:");</a:t>
            </a:r>
            <a:endParaRPr/>
          </a:p>
          <a:p>
            <a:pPr indent="0" lvl="0" marL="0" rtl="0" algn="l">
              <a:spcBef>
                <a:spcPts val="320"/>
              </a:spcBef>
              <a:spcAft>
                <a:spcPts val="0"/>
              </a:spcAft>
              <a:buClr>
                <a:schemeClr val="accent1"/>
              </a:buClr>
              <a:buSzPts val="1600"/>
              <a:buNone/>
            </a:pPr>
            <a:r>
              <a:rPr lang="en-IN" sz="1600"/>
              <a:t>	for(i=0;i&lt;n;i++)</a:t>
            </a:r>
            <a:endParaRPr/>
          </a:p>
          <a:p>
            <a:pPr indent="0" lvl="0" marL="0" rtl="0" algn="l">
              <a:spcBef>
                <a:spcPts val="320"/>
              </a:spcBef>
              <a:spcAft>
                <a:spcPts val="0"/>
              </a:spcAft>
              <a:buClr>
                <a:schemeClr val="accent1"/>
              </a:buClr>
              <a:buSzPts val="1600"/>
              <a:buNone/>
            </a:pPr>
            <a:r>
              <a:rPr lang="en-IN" sz="1600"/>
              <a:t>	{</a:t>
            </a:r>
            <a:endParaRPr/>
          </a:p>
          <a:p>
            <a:pPr indent="0" lvl="0" marL="0" rtl="0" algn="l">
              <a:spcBef>
                <a:spcPts val="320"/>
              </a:spcBef>
              <a:spcAft>
                <a:spcPts val="0"/>
              </a:spcAft>
              <a:buClr>
                <a:schemeClr val="accent1"/>
              </a:buClr>
              <a:buSzPts val="1600"/>
              <a:buNone/>
            </a:pPr>
            <a:r>
              <a:rPr lang="en-IN" sz="1600"/>
              <a:t>		printf("\n%d",a[i]);</a:t>
            </a:r>
            <a:endParaRPr/>
          </a:p>
          <a:p>
            <a:pPr indent="0" lvl="0" marL="0" rtl="0" algn="l">
              <a:spcBef>
                <a:spcPts val="320"/>
              </a:spcBef>
              <a:spcAft>
                <a:spcPts val="0"/>
              </a:spcAft>
              <a:buClr>
                <a:schemeClr val="accent1"/>
              </a:buClr>
              <a:buSzPts val="1600"/>
              <a:buNone/>
            </a:pPr>
            <a:r>
              <a:rPr lang="en-IN" sz="1600"/>
              <a:t>	}</a:t>
            </a:r>
            <a:endParaRPr/>
          </a:p>
          <a:p>
            <a:pPr indent="0" lvl="0" marL="0" rtl="0" algn="l">
              <a:spcBef>
                <a:spcPts val="320"/>
              </a:spcBef>
              <a:spcAft>
                <a:spcPts val="0"/>
              </a:spcAft>
              <a:buClr>
                <a:schemeClr val="accent1"/>
              </a:buClr>
              <a:buSzPts val="1600"/>
              <a:buNone/>
            </a:pPr>
            <a:r>
              <a:rPr lang="en-IN" sz="1600"/>
              <a:t>	return 0;</a:t>
            </a:r>
            <a:endParaRPr sz="1600"/>
          </a:p>
          <a:p>
            <a:pPr indent="0" lvl="0" marL="0" rtl="0" algn="l">
              <a:spcBef>
                <a:spcPts val="320"/>
              </a:spcBef>
              <a:spcAft>
                <a:spcPts val="0"/>
              </a:spcAft>
              <a:buClr>
                <a:schemeClr val="accent1"/>
              </a:buClr>
              <a:buSzPts val="1600"/>
              <a:buNone/>
            </a:pPr>
            <a:r>
              <a:rPr lang="en-IN" sz="1600"/>
              <a:t>}</a:t>
            </a:r>
            <a:endParaRPr/>
          </a:p>
          <a:p>
            <a:pPr indent="-241300" lvl="0" marL="342900" rtl="0" algn="l">
              <a:spcBef>
                <a:spcPts val="320"/>
              </a:spcBef>
              <a:spcAft>
                <a:spcPts val="0"/>
              </a:spcAft>
              <a:buClr>
                <a:schemeClr val="accent1"/>
              </a:buClr>
              <a:buSzPts val="1600"/>
              <a:buNone/>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IN" sz="2400"/>
              <a:t>Program example-2 WAP to find the sum of all 1D array elements</a:t>
            </a:r>
            <a:endParaRPr sz="2400"/>
          </a:p>
        </p:txBody>
      </p:sp>
      <p:sp>
        <p:nvSpPr>
          <p:cNvPr id="210" name="Google Shape;210;p14"/>
          <p:cNvSpPr txBox="1"/>
          <p:nvPr>
            <p:ph idx="1" type="body"/>
          </p:nvPr>
        </p:nvSpPr>
        <p:spPr>
          <a:xfrm>
            <a:off x="457200" y="1143000"/>
            <a:ext cx="8229600" cy="51816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615"/>
              <a:buNone/>
            </a:pPr>
            <a:r>
              <a:rPr lang="en-IN" sz="1615"/>
              <a:t>#include&lt;stdio.h&gt;</a:t>
            </a:r>
            <a:endParaRPr/>
          </a:p>
          <a:p>
            <a:pPr indent="0" lvl="0" marL="0" rtl="0" algn="l">
              <a:lnSpc>
                <a:spcPct val="80000"/>
              </a:lnSpc>
              <a:spcBef>
                <a:spcPts val="323"/>
              </a:spcBef>
              <a:spcAft>
                <a:spcPts val="0"/>
              </a:spcAft>
              <a:buClr>
                <a:schemeClr val="accent1"/>
              </a:buClr>
              <a:buSzPts val="1615"/>
              <a:buNone/>
            </a:pPr>
            <a:r>
              <a:rPr lang="en-IN" sz="1615"/>
              <a:t>int main()</a:t>
            </a:r>
            <a:endParaRPr/>
          </a:p>
          <a:p>
            <a:pPr indent="0" lvl="0" marL="0" rtl="0" algn="l">
              <a:lnSpc>
                <a:spcPct val="80000"/>
              </a:lnSpc>
              <a:spcBef>
                <a:spcPts val="323"/>
              </a:spcBef>
              <a:spcAft>
                <a:spcPts val="0"/>
              </a:spcAft>
              <a:buClr>
                <a:schemeClr val="accent1"/>
              </a:buClr>
              <a:buSzPts val="1615"/>
              <a:buNone/>
            </a:pPr>
            <a:r>
              <a:rPr lang="en-IN" sz="1615"/>
              <a:t>{</a:t>
            </a:r>
            <a:endParaRPr/>
          </a:p>
          <a:p>
            <a:pPr indent="0" lvl="0" marL="0" rtl="0" algn="l">
              <a:lnSpc>
                <a:spcPct val="80000"/>
              </a:lnSpc>
              <a:spcBef>
                <a:spcPts val="323"/>
              </a:spcBef>
              <a:spcAft>
                <a:spcPts val="0"/>
              </a:spcAft>
              <a:buClr>
                <a:schemeClr val="accent1"/>
              </a:buClr>
              <a:buSzPts val="1615"/>
              <a:buNone/>
            </a:pPr>
            <a:r>
              <a:rPr lang="en-IN" sz="1615"/>
              <a:t>	int a[100],n,i,sum=0;</a:t>
            </a:r>
            <a:endParaRPr/>
          </a:p>
          <a:p>
            <a:pPr indent="0" lvl="0" marL="0" rtl="0" algn="l">
              <a:lnSpc>
                <a:spcPct val="80000"/>
              </a:lnSpc>
              <a:spcBef>
                <a:spcPts val="323"/>
              </a:spcBef>
              <a:spcAft>
                <a:spcPts val="0"/>
              </a:spcAft>
              <a:buClr>
                <a:schemeClr val="accent1"/>
              </a:buClr>
              <a:buSzPts val="1615"/>
              <a:buNone/>
            </a:pPr>
            <a:r>
              <a:rPr lang="en-IN" sz="1615"/>
              <a:t>	printf("\n Enter number of elements:");</a:t>
            </a:r>
            <a:endParaRPr/>
          </a:p>
          <a:p>
            <a:pPr indent="0" lvl="0" marL="0" rtl="0" algn="l">
              <a:lnSpc>
                <a:spcPct val="80000"/>
              </a:lnSpc>
              <a:spcBef>
                <a:spcPts val="323"/>
              </a:spcBef>
              <a:spcAft>
                <a:spcPts val="0"/>
              </a:spcAft>
              <a:buClr>
                <a:schemeClr val="accent1"/>
              </a:buClr>
              <a:buSzPts val="1615"/>
              <a:buNone/>
            </a:pPr>
            <a:r>
              <a:rPr lang="en-IN" sz="1615"/>
              <a:t>	scanf("%d",&amp;n);</a:t>
            </a:r>
            <a:endParaRPr/>
          </a:p>
          <a:p>
            <a:pPr indent="0" lvl="0" marL="0" rtl="0" algn="l">
              <a:lnSpc>
                <a:spcPct val="80000"/>
              </a:lnSpc>
              <a:spcBef>
                <a:spcPts val="323"/>
              </a:spcBef>
              <a:spcAft>
                <a:spcPts val="0"/>
              </a:spcAft>
              <a:buClr>
                <a:schemeClr val="accent1"/>
              </a:buClr>
              <a:buSzPts val="1615"/>
              <a:buNone/>
            </a:pPr>
            <a:r>
              <a:rPr lang="en-IN" sz="1615"/>
              <a:t>	printf("\n Enter array elements:");</a:t>
            </a:r>
            <a:endParaRPr/>
          </a:p>
          <a:p>
            <a:pPr indent="0" lvl="0" marL="0" rtl="0" algn="l">
              <a:lnSpc>
                <a:spcPct val="80000"/>
              </a:lnSpc>
              <a:spcBef>
                <a:spcPts val="323"/>
              </a:spcBef>
              <a:spcAft>
                <a:spcPts val="0"/>
              </a:spcAft>
              <a:buClr>
                <a:schemeClr val="accent1"/>
              </a:buClr>
              <a:buSzPts val="1615"/>
              <a:buNone/>
            </a:pPr>
            <a:r>
              <a:rPr lang="en-IN" sz="1615"/>
              <a:t>	for(i=0;i&lt;n;i++)</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scanf("%d",&amp;a[i]);</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for(i=0;i&lt;n;i++)</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sum=sum+a[i];</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printf("\n Sum of array elements is:%d",sum);</a:t>
            </a:r>
            <a:endParaRPr/>
          </a:p>
          <a:p>
            <a:pPr indent="0" lvl="0" marL="0" rtl="0" algn="l">
              <a:lnSpc>
                <a:spcPct val="80000"/>
              </a:lnSpc>
              <a:spcBef>
                <a:spcPts val="323"/>
              </a:spcBef>
              <a:spcAft>
                <a:spcPts val="0"/>
              </a:spcAft>
              <a:buClr>
                <a:schemeClr val="accent1"/>
              </a:buClr>
              <a:buSzPts val="1615"/>
              <a:buNone/>
            </a:pPr>
            <a:r>
              <a:rPr lang="en-IN" sz="1615"/>
              <a:t>	return 0;</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a:t>
            </a:r>
            <a:endParaRPr/>
          </a:p>
          <a:p>
            <a:pPr indent="-246380" lvl="0" marL="342900" rtl="0" algn="l">
              <a:lnSpc>
                <a:spcPct val="80000"/>
              </a:lnSpc>
              <a:spcBef>
                <a:spcPts val="304"/>
              </a:spcBef>
              <a:spcAft>
                <a:spcPts val="0"/>
              </a:spcAft>
              <a:buClr>
                <a:schemeClr val="accent1"/>
              </a:buClr>
              <a:buSzPts val="1520"/>
              <a:buNone/>
            </a:pPr>
            <a:r>
              <a:t/>
            </a:r>
            <a:endParaRPr sz="152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IN" sz="2400"/>
              <a:t>Program example 3-WAP to display the largest and smallest element from 1D array elements</a:t>
            </a:r>
            <a:endParaRPr sz="2400"/>
          </a:p>
        </p:txBody>
      </p:sp>
      <p:sp>
        <p:nvSpPr>
          <p:cNvPr id="216" name="Google Shape;216;p15"/>
          <p:cNvSpPr txBox="1"/>
          <p:nvPr>
            <p:ph idx="1" type="body"/>
          </p:nvPr>
        </p:nvSpPr>
        <p:spPr>
          <a:xfrm>
            <a:off x="457200" y="1219200"/>
            <a:ext cx="4572000" cy="5257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615"/>
              <a:buNone/>
            </a:pPr>
            <a:r>
              <a:rPr lang="en-IN" sz="1615"/>
              <a:t>#include&lt;stdio.h&gt;</a:t>
            </a:r>
            <a:endParaRPr/>
          </a:p>
          <a:p>
            <a:pPr indent="0" lvl="0" marL="0" rtl="0" algn="l">
              <a:lnSpc>
                <a:spcPct val="80000"/>
              </a:lnSpc>
              <a:spcBef>
                <a:spcPts val="323"/>
              </a:spcBef>
              <a:spcAft>
                <a:spcPts val="0"/>
              </a:spcAft>
              <a:buClr>
                <a:schemeClr val="accent1"/>
              </a:buClr>
              <a:buSzPts val="1615"/>
              <a:buNone/>
            </a:pPr>
            <a:r>
              <a:rPr lang="en-IN" sz="1615"/>
              <a:t>int main()</a:t>
            </a:r>
            <a:endParaRPr/>
          </a:p>
          <a:p>
            <a:pPr indent="0" lvl="0" marL="0" rtl="0" algn="l">
              <a:lnSpc>
                <a:spcPct val="80000"/>
              </a:lnSpc>
              <a:spcBef>
                <a:spcPts val="323"/>
              </a:spcBef>
              <a:spcAft>
                <a:spcPts val="0"/>
              </a:spcAft>
              <a:buClr>
                <a:schemeClr val="accent1"/>
              </a:buClr>
              <a:buSzPts val="1615"/>
              <a:buNone/>
            </a:pPr>
            <a:r>
              <a:rPr lang="en-IN" sz="1615"/>
              <a:t>{</a:t>
            </a:r>
            <a:endParaRPr/>
          </a:p>
          <a:p>
            <a:pPr indent="0" lvl="0" marL="0" rtl="0" algn="l">
              <a:lnSpc>
                <a:spcPct val="80000"/>
              </a:lnSpc>
              <a:spcBef>
                <a:spcPts val="323"/>
              </a:spcBef>
              <a:spcAft>
                <a:spcPts val="0"/>
              </a:spcAft>
              <a:buClr>
                <a:schemeClr val="accent1"/>
              </a:buClr>
              <a:buSzPts val="1615"/>
              <a:buNone/>
            </a:pPr>
            <a:r>
              <a:rPr lang="en-IN" sz="1615"/>
              <a:t>	int n,a[10],i,max,min;</a:t>
            </a:r>
            <a:endParaRPr/>
          </a:p>
          <a:p>
            <a:pPr indent="0" lvl="0" marL="0" rtl="0" algn="l">
              <a:lnSpc>
                <a:spcPct val="80000"/>
              </a:lnSpc>
              <a:spcBef>
                <a:spcPts val="323"/>
              </a:spcBef>
              <a:spcAft>
                <a:spcPts val="0"/>
              </a:spcAft>
              <a:buClr>
                <a:schemeClr val="accent1"/>
              </a:buClr>
              <a:buSzPts val="1615"/>
              <a:buNone/>
            </a:pPr>
            <a:r>
              <a:rPr lang="en-IN" sz="1615"/>
              <a:t>	printf("\n Enter number of elements:");</a:t>
            </a:r>
            <a:endParaRPr/>
          </a:p>
          <a:p>
            <a:pPr indent="0" lvl="0" marL="0" rtl="0" algn="l">
              <a:lnSpc>
                <a:spcPct val="80000"/>
              </a:lnSpc>
              <a:spcBef>
                <a:spcPts val="323"/>
              </a:spcBef>
              <a:spcAft>
                <a:spcPts val="0"/>
              </a:spcAft>
              <a:buClr>
                <a:schemeClr val="accent1"/>
              </a:buClr>
              <a:buSzPts val="1615"/>
              <a:buNone/>
            </a:pPr>
            <a:r>
              <a:rPr lang="en-IN" sz="1615"/>
              <a:t>	scanf("%d",&amp;n);</a:t>
            </a:r>
            <a:endParaRPr/>
          </a:p>
          <a:p>
            <a:pPr indent="0" lvl="0" marL="0" rtl="0" algn="l">
              <a:lnSpc>
                <a:spcPct val="80000"/>
              </a:lnSpc>
              <a:spcBef>
                <a:spcPts val="323"/>
              </a:spcBef>
              <a:spcAft>
                <a:spcPts val="0"/>
              </a:spcAft>
              <a:buClr>
                <a:schemeClr val="accent1"/>
              </a:buClr>
              <a:buSzPts val="1615"/>
              <a:buNone/>
            </a:pPr>
            <a:r>
              <a:rPr lang="en-IN" sz="1615"/>
              <a:t>	for(i=0;i&lt;n;i++)</a:t>
            </a:r>
            <a:endParaRPr/>
          </a:p>
          <a:p>
            <a:pPr indent="0" lvl="0" marL="0" rtl="0" algn="l">
              <a:lnSpc>
                <a:spcPct val="80000"/>
              </a:lnSpc>
              <a:spcBef>
                <a:spcPts val="323"/>
              </a:spcBef>
              <a:spcAft>
                <a:spcPts val="0"/>
              </a:spcAft>
              <a:buClr>
                <a:schemeClr val="accent1"/>
              </a:buClr>
              <a:buSzPts val="1615"/>
              <a:buNone/>
            </a:pPr>
            <a:r>
              <a:rPr lang="en-IN" sz="1615"/>
              <a:t>	{</a:t>
            </a:r>
            <a:endParaRPr sz="1615"/>
          </a:p>
          <a:p>
            <a:pPr indent="0" lvl="0" marL="0" rtl="0" algn="l">
              <a:lnSpc>
                <a:spcPct val="80000"/>
              </a:lnSpc>
              <a:spcBef>
                <a:spcPts val="323"/>
              </a:spcBef>
              <a:spcAft>
                <a:spcPts val="0"/>
              </a:spcAft>
              <a:buClr>
                <a:schemeClr val="accent1"/>
              </a:buClr>
              <a:buSzPts val="1615"/>
              <a:buNone/>
            </a:pPr>
            <a:r>
              <a:rPr lang="en-IN" sz="1615"/>
              <a:t>	scanf("%d",&amp;a[i]);</a:t>
            </a:r>
            <a:endParaRPr/>
          </a:p>
          <a:p>
            <a:pPr indent="0" lvl="0" marL="0" rtl="0" algn="l">
              <a:lnSpc>
                <a:spcPct val="80000"/>
              </a:lnSpc>
              <a:spcBef>
                <a:spcPts val="323"/>
              </a:spcBef>
              <a:spcAft>
                <a:spcPts val="0"/>
              </a:spcAft>
              <a:buClr>
                <a:schemeClr val="accent1"/>
              </a:buClr>
              <a:buSzPts val="1615"/>
              <a:buNone/>
            </a:pPr>
            <a:r>
              <a:rPr lang="en-IN" sz="1615"/>
              <a:t>	}</a:t>
            </a:r>
            <a:endParaRPr sz="1615"/>
          </a:p>
          <a:p>
            <a:pPr indent="0" lvl="0" marL="0" rtl="0" algn="l">
              <a:lnSpc>
                <a:spcPct val="80000"/>
              </a:lnSpc>
              <a:spcBef>
                <a:spcPts val="323"/>
              </a:spcBef>
              <a:spcAft>
                <a:spcPts val="0"/>
              </a:spcAft>
              <a:buClr>
                <a:schemeClr val="accent1"/>
              </a:buClr>
              <a:buSzPts val="1615"/>
              <a:buNone/>
            </a:pPr>
            <a:r>
              <a:rPr lang="en-IN" sz="1615"/>
              <a:t>	min=a[0];</a:t>
            </a:r>
            <a:endParaRPr/>
          </a:p>
          <a:p>
            <a:pPr indent="0" lvl="0" marL="0" rtl="0" algn="l">
              <a:lnSpc>
                <a:spcPct val="80000"/>
              </a:lnSpc>
              <a:spcBef>
                <a:spcPts val="323"/>
              </a:spcBef>
              <a:spcAft>
                <a:spcPts val="0"/>
              </a:spcAft>
              <a:buClr>
                <a:schemeClr val="accent1"/>
              </a:buClr>
              <a:buSzPts val="1615"/>
              <a:buNone/>
            </a:pPr>
            <a:r>
              <a:rPr lang="en-IN" sz="1615"/>
              <a:t>	for(i=1;i&lt;n;i++)</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if(a[i]&lt;min)</a:t>
            </a:r>
            <a:endParaRPr/>
          </a:p>
          <a:p>
            <a:pPr indent="0" lvl="0" marL="0" rtl="0" algn="l">
              <a:lnSpc>
                <a:spcPct val="80000"/>
              </a:lnSpc>
              <a:spcBef>
                <a:spcPts val="323"/>
              </a:spcBef>
              <a:spcAft>
                <a:spcPts val="0"/>
              </a:spcAft>
              <a:buClr>
                <a:schemeClr val="accent1"/>
              </a:buClr>
              <a:buSzPts val="1615"/>
              <a:buNone/>
            </a:pPr>
            <a:r>
              <a:rPr lang="en-IN" sz="1615"/>
              <a:t>	{</a:t>
            </a:r>
            <a:endParaRPr sz="1615"/>
          </a:p>
          <a:p>
            <a:pPr indent="0" lvl="0" marL="0" rtl="0" algn="l">
              <a:lnSpc>
                <a:spcPct val="80000"/>
              </a:lnSpc>
              <a:spcBef>
                <a:spcPts val="323"/>
              </a:spcBef>
              <a:spcAft>
                <a:spcPts val="0"/>
              </a:spcAft>
              <a:buClr>
                <a:schemeClr val="accent1"/>
              </a:buClr>
              <a:buSzPts val="1615"/>
              <a:buNone/>
            </a:pPr>
            <a:r>
              <a:rPr lang="en-IN" sz="1615"/>
              <a:t>	min=a[i];</a:t>
            </a:r>
            <a:endParaRPr/>
          </a:p>
          <a:p>
            <a:pPr indent="0" lvl="0" marL="0" rtl="0" algn="l">
              <a:lnSpc>
                <a:spcPct val="80000"/>
              </a:lnSpc>
              <a:spcBef>
                <a:spcPts val="323"/>
              </a:spcBef>
              <a:spcAft>
                <a:spcPts val="0"/>
              </a:spcAft>
              <a:buClr>
                <a:schemeClr val="accent1"/>
              </a:buClr>
              <a:buSzPts val="1615"/>
              <a:buNone/>
            </a:pPr>
            <a:r>
              <a:rPr lang="en-IN" sz="1615"/>
              <a:t>	}</a:t>
            </a:r>
            <a:endParaRPr sz="1615"/>
          </a:p>
          <a:p>
            <a:pPr indent="0" lvl="0" marL="0" rtl="0" algn="l">
              <a:lnSpc>
                <a:spcPct val="80000"/>
              </a:lnSpc>
              <a:spcBef>
                <a:spcPts val="323"/>
              </a:spcBef>
              <a:spcAft>
                <a:spcPts val="0"/>
              </a:spcAft>
              <a:buClr>
                <a:schemeClr val="accent1"/>
              </a:buClr>
              <a:buSzPts val="1615"/>
              <a:buNone/>
            </a:pPr>
            <a:r>
              <a:rPr lang="en-IN" sz="1615"/>
              <a:t>	}</a:t>
            </a:r>
            <a:endParaRPr sz="1615"/>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a:t>
            </a:r>
            <a:r>
              <a:rPr lang="en-IN" sz="1330"/>
              <a:t>	 </a:t>
            </a:r>
            <a:endParaRPr/>
          </a:p>
          <a:p>
            <a:pPr indent="-258445" lvl="0" marL="342900" rtl="0" algn="l">
              <a:lnSpc>
                <a:spcPct val="80000"/>
              </a:lnSpc>
              <a:spcBef>
                <a:spcPts val="266"/>
              </a:spcBef>
              <a:spcAft>
                <a:spcPts val="0"/>
              </a:spcAft>
              <a:buClr>
                <a:schemeClr val="accent1"/>
              </a:buClr>
              <a:buSzPts val="1330"/>
              <a:buNone/>
            </a:pPr>
            <a:r>
              <a:t/>
            </a:r>
            <a:endParaRPr sz="1330"/>
          </a:p>
        </p:txBody>
      </p:sp>
      <p:sp>
        <p:nvSpPr>
          <p:cNvPr id="217" name="Google Shape;217;p15"/>
          <p:cNvSpPr txBox="1"/>
          <p:nvPr>
            <p:ph idx="2" type="body"/>
          </p:nvPr>
        </p:nvSpPr>
        <p:spPr>
          <a:xfrm>
            <a:off x="5334000" y="1219200"/>
            <a:ext cx="3352800" cy="5257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995"/>
              <a:buNone/>
            </a:pPr>
            <a:r>
              <a:rPr lang="en-IN" sz="1995"/>
              <a:t>max=a[0];</a:t>
            </a:r>
            <a:endParaRPr/>
          </a:p>
          <a:p>
            <a:pPr indent="0" lvl="0" marL="0" rtl="0" algn="l">
              <a:lnSpc>
                <a:spcPct val="80000"/>
              </a:lnSpc>
              <a:spcBef>
                <a:spcPts val="399"/>
              </a:spcBef>
              <a:spcAft>
                <a:spcPts val="0"/>
              </a:spcAft>
              <a:buClr>
                <a:schemeClr val="accent1"/>
              </a:buClr>
              <a:buSzPts val="1995"/>
              <a:buNone/>
            </a:pPr>
            <a:r>
              <a:rPr lang="en-IN" sz="1995"/>
              <a:t>for(i=1;i&lt;n;i++)</a:t>
            </a:r>
            <a:endParaRPr/>
          </a:p>
          <a:p>
            <a:pPr indent="0" lvl="0" marL="0" rtl="0" algn="l">
              <a:lnSpc>
                <a:spcPct val="80000"/>
              </a:lnSpc>
              <a:spcBef>
                <a:spcPts val="399"/>
              </a:spcBef>
              <a:spcAft>
                <a:spcPts val="0"/>
              </a:spcAft>
              <a:buClr>
                <a:schemeClr val="accent1"/>
              </a:buClr>
              <a:buSzPts val="1995"/>
              <a:buNone/>
            </a:pPr>
            <a:r>
              <a:rPr lang="en-IN" sz="1995"/>
              <a:t>{</a:t>
            </a:r>
            <a:endParaRPr sz="1995"/>
          </a:p>
          <a:p>
            <a:pPr indent="0" lvl="0" marL="0" rtl="0" algn="l">
              <a:lnSpc>
                <a:spcPct val="80000"/>
              </a:lnSpc>
              <a:spcBef>
                <a:spcPts val="399"/>
              </a:spcBef>
              <a:spcAft>
                <a:spcPts val="0"/>
              </a:spcAft>
              <a:buClr>
                <a:schemeClr val="accent1"/>
              </a:buClr>
              <a:buSzPts val="1995"/>
              <a:buNone/>
            </a:pPr>
            <a:r>
              <a:rPr lang="en-IN" sz="1995"/>
              <a:t>if(a[i]&gt;max)</a:t>
            </a:r>
            <a:endParaRPr/>
          </a:p>
          <a:p>
            <a:pPr indent="0" lvl="0" marL="0" rtl="0" algn="l">
              <a:lnSpc>
                <a:spcPct val="80000"/>
              </a:lnSpc>
              <a:spcBef>
                <a:spcPts val="399"/>
              </a:spcBef>
              <a:spcAft>
                <a:spcPts val="0"/>
              </a:spcAft>
              <a:buClr>
                <a:schemeClr val="accent1"/>
              </a:buClr>
              <a:buSzPts val="1995"/>
              <a:buNone/>
            </a:pPr>
            <a:r>
              <a:rPr lang="en-IN" sz="1995"/>
              <a:t>{</a:t>
            </a:r>
            <a:endParaRPr/>
          </a:p>
          <a:p>
            <a:pPr indent="0" lvl="0" marL="0" rtl="0" algn="l">
              <a:lnSpc>
                <a:spcPct val="80000"/>
              </a:lnSpc>
              <a:spcBef>
                <a:spcPts val="399"/>
              </a:spcBef>
              <a:spcAft>
                <a:spcPts val="0"/>
              </a:spcAft>
              <a:buClr>
                <a:schemeClr val="accent1"/>
              </a:buClr>
              <a:buSzPts val="1995"/>
              <a:buNone/>
            </a:pPr>
            <a:r>
              <a:rPr lang="en-IN" sz="1995"/>
              <a:t>max=a[i];</a:t>
            </a:r>
            <a:endParaRPr/>
          </a:p>
          <a:p>
            <a:pPr indent="0" lvl="0" marL="0" rtl="0" algn="l">
              <a:lnSpc>
                <a:spcPct val="80000"/>
              </a:lnSpc>
              <a:spcBef>
                <a:spcPts val="399"/>
              </a:spcBef>
              <a:spcAft>
                <a:spcPts val="0"/>
              </a:spcAft>
              <a:buClr>
                <a:schemeClr val="accent1"/>
              </a:buClr>
              <a:buSzPts val="1995"/>
              <a:buNone/>
            </a:pPr>
            <a:r>
              <a:rPr lang="en-IN" sz="1995"/>
              <a:t>}</a:t>
            </a:r>
            <a:endParaRPr sz="1995"/>
          </a:p>
          <a:p>
            <a:pPr indent="0" lvl="0" marL="0" rtl="0" algn="l">
              <a:lnSpc>
                <a:spcPct val="80000"/>
              </a:lnSpc>
              <a:spcBef>
                <a:spcPts val="399"/>
              </a:spcBef>
              <a:spcAft>
                <a:spcPts val="0"/>
              </a:spcAft>
              <a:buClr>
                <a:schemeClr val="accent1"/>
              </a:buClr>
              <a:buSzPts val="1995"/>
              <a:buNone/>
            </a:pPr>
            <a:r>
              <a:rPr lang="en-IN" sz="1995"/>
              <a:t>}</a:t>
            </a:r>
            <a:endParaRPr sz="1995"/>
          </a:p>
          <a:p>
            <a:pPr indent="0" lvl="0" marL="0" rtl="0" algn="l">
              <a:lnSpc>
                <a:spcPct val="80000"/>
              </a:lnSpc>
              <a:spcBef>
                <a:spcPts val="399"/>
              </a:spcBef>
              <a:spcAft>
                <a:spcPts val="0"/>
              </a:spcAft>
              <a:buClr>
                <a:schemeClr val="accent1"/>
              </a:buClr>
              <a:buSzPts val="1995"/>
              <a:buNone/>
            </a:pPr>
            <a:r>
              <a:rPr lang="en-IN" sz="1995"/>
              <a:t>printf("\nMaximum element is: %d",max);</a:t>
            </a:r>
            <a:endParaRPr/>
          </a:p>
          <a:p>
            <a:pPr indent="0" lvl="0" marL="0" rtl="0" algn="l">
              <a:lnSpc>
                <a:spcPct val="80000"/>
              </a:lnSpc>
              <a:spcBef>
                <a:spcPts val="399"/>
              </a:spcBef>
              <a:spcAft>
                <a:spcPts val="0"/>
              </a:spcAft>
              <a:buClr>
                <a:schemeClr val="accent1"/>
              </a:buClr>
              <a:buSzPts val="1995"/>
              <a:buNone/>
            </a:pPr>
            <a:r>
              <a:rPr lang="en-IN" sz="1995"/>
              <a:t>printf("\nMinimum element is: %d",min);</a:t>
            </a:r>
            <a:endParaRPr/>
          </a:p>
          <a:p>
            <a:pPr indent="0" lvl="0" marL="0" rtl="0" algn="l">
              <a:lnSpc>
                <a:spcPct val="80000"/>
              </a:lnSpc>
              <a:spcBef>
                <a:spcPts val="399"/>
              </a:spcBef>
              <a:spcAft>
                <a:spcPts val="0"/>
              </a:spcAft>
              <a:buClr>
                <a:schemeClr val="accent1"/>
              </a:buClr>
              <a:buSzPts val="1995"/>
              <a:buNone/>
            </a:pPr>
            <a:r>
              <a:rPr lang="en-IN" sz="1995"/>
              <a:t>return 0;</a:t>
            </a:r>
            <a:endParaRPr/>
          </a:p>
          <a:p>
            <a:pPr indent="0" lvl="0" marL="0" rtl="0" algn="l">
              <a:lnSpc>
                <a:spcPct val="80000"/>
              </a:lnSpc>
              <a:spcBef>
                <a:spcPts val="399"/>
              </a:spcBef>
              <a:spcAft>
                <a:spcPts val="0"/>
              </a:spcAft>
              <a:buClr>
                <a:schemeClr val="accent1"/>
              </a:buClr>
              <a:buSzPts val="1995"/>
              <a:buNone/>
            </a:pPr>
            <a:r>
              <a:rPr lang="en-IN" sz="1995"/>
              <a:t>}</a:t>
            </a:r>
            <a:endParaRPr sz="1995"/>
          </a:p>
          <a:p>
            <a:pPr indent="0" lvl="0" marL="0" rtl="0" algn="l">
              <a:lnSpc>
                <a:spcPct val="80000"/>
              </a:lnSpc>
              <a:spcBef>
                <a:spcPts val="266"/>
              </a:spcBef>
              <a:spcAft>
                <a:spcPts val="0"/>
              </a:spcAft>
              <a:buClr>
                <a:schemeClr val="accent1"/>
              </a:buClr>
              <a:buSzPts val="1330"/>
              <a:buNone/>
            </a:pPr>
            <a:r>
              <a:rPr lang="en-IN" sz="1330"/>
              <a:t> </a:t>
            </a:r>
            <a:endParaRPr/>
          </a:p>
          <a:p>
            <a:pPr indent="-258445" lvl="0" marL="342900" rtl="0" algn="l">
              <a:lnSpc>
                <a:spcPct val="80000"/>
              </a:lnSpc>
              <a:spcBef>
                <a:spcPts val="266"/>
              </a:spcBef>
              <a:spcAft>
                <a:spcPts val="0"/>
              </a:spcAft>
              <a:buClr>
                <a:schemeClr val="accent1"/>
              </a:buClr>
              <a:buSzPts val="1330"/>
              <a:buNone/>
            </a:pPr>
            <a:r>
              <a:t/>
            </a:r>
            <a:endParaRPr sz="133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Passing Arrays to Function</a:t>
            </a:r>
            <a:endParaRPr/>
          </a:p>
        </p:txBody>
      </p:sp>
      <p:sp>
        <p:nvSpPr>
          <p:cNvPr id="223" name="Google Shape;2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3200"/>
              <a:buChar char="•"/>
            </a:pPr>
            <a:r>
              <a:rPr lang="en-IN"/>
              <a:t>Arrays can be passed to functions in two ways:</a:t>
            </a:r>
            <a:endParaRPr/>
          </a:p>
          <a:p>
            <a:pPr indent="-514350" lvl="0" marL="514350" rtl="0" algn="l">
              <a:spcBef>
                <a:spcPts val="640"/>
              </a:spcBef>
              <a:spcAft>
                <a:spcPts val="0"/>
              </a:spcAft>
              <a:buClr>
                <a:schemeClr val="accent1"/>
              </a:buClr>
              <a:buSzPts val="3200"/>
              <a:buAutoNum type="arabicPeriod"/>
            </a:pPr>
            <a:r>
              <a:rPr b="1" lang="en-IN"/>
              <a:t>Pass entire array</a:t>
            </a:r>
            <a:endParaRPr/>
          </a:p>
          <a:p>
            <a:pPr indent="-514350" lvl="0" marL="514350" rtl="0" algn="l">
              <a:spcBef>
                <a:spcPts val="640"/>
              </a:spcBef>
              <a:spcAft>
                <a:spcPts val="0"/>
              </a:spcAft>
              <a:buClr>
                <a:schemeClr val="accent1"/>
              </a:buClr>
              <a:buSzPts val="3200"/>
              <a:buAutoNum type="arabicPeriod"/>
            </a:pPr>
            <a:r>
              <a:rPr b="1" lang="en-IN"/>
              <a:t>Pass array element by element</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7"/>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Pass entire array</a:t>
            </a:r>
            <a:endParaRPr/>
          </a:p>
        </p:txBody>
      </p:sp>
      <p:sp>
        <p:nvSpPr>
          <p:cNvPr id="229" name="Google Shape;22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1"/>
              </a:buClr>
              <a:buSzPts val="2960"/>
              <a:buChar char="•"/>
            </a:pPr>
            <a:r>
              <a:rPr lang="en-IN" sz="2960"/>
              <a:t>Here entire array can be passed as an argument to the function</a:t>
            </a:r>
            <a:endParaRPr/>
          </a:p>
          <a:p>
            <a:pPr indent="-342900" lvl="0" marL="342900" rtl="0" algn="l">
              <a:lnSpc>
                <a:spcPct val="90000"/>
              </a:lnSpc>
              <a:spcBef>
                <a:spcPts val="592"/>
              </a:spcBef>
              <a:spcAft>
                <a:spcPts val="0"/>
              </a:spcAft>
              <a:buClr>
                <a:schemeClr val="accent1"/>
              </a:buClr>
              <a:buSzPts val="2960"/>
              <a:buChar char="•"/>
            </a:pPr>
            <a:r>
              <a:rPr lang="en-IN" sz="2960"/>
              <a:t>Function gets </a:t>
            </a:r>
            <a:r>
              <a:rPr b="1" lang="en-IN" sz="2960"/>
              <a:t>complete access </a:t>
            </a:r>
            <a:r>
              <a:rPr lang="en-IN" sz="2960"/>
              <a:t>to the original array</a:t>
            </a:r>
            <a:endParaRPr/>
          </a:p>
          <a:p>
            <a:pPr indent="-342900" lvl="0" marL="342900" rtl="0" algn="l">
              <a:lnSpc>
                <a:spcPct val="90000"/>
              </a:lnSpc>
              <a:spcBef>
                <a:spcPts val="592"/>
              </a:spcBef>
              <a:spcAft>
                <a:spcPts val="0"/>
              </a:spcAft>
              <a:buClr>
                <a:schemeClr val="accent1"/>
              </a:buClr>
              <a:buSzPts val="2960"/>
              <a:buChar char="•"/>
            </a:pPr>
            <a:r>
              <a:rPr lang="en-IN" sz="2960"/>
              <a:t>While passing entire array Address of first element is passed to function, any changes made inside function, directly </a:t>
            </a:r>
            <a:r>
              <a:rPr b="1" lang="en-IN" sz="2960"/>
              <a:t>affects the Original value.</a:t>
            </a:r>
            <a:endParaRPr/>
          </a:p>
          <a:p>
            <a:pPr indent="-342900" lvl="0" marL="342900" rtl="0" algn="l">
              <a:lnSpc>
                <a:spcPct val="90000"/>
              </a:lnSpc>
              <a:spcBef>
                <a:spcPts val="481"/>
              </a:spcBef>
              <a:spcAft>
                <a:spcPts val="0"/>
              </a:spcAft>
              <a:buClr>
                <a:schemeClr val="accent1"/>
              </a:buClr>
              <a:buSzPts val="2405"/>
              <a:buNone/>
            </a:pPr>
            <a:r>
              <a:rPr lang="en-IN" sz="2405">
                <a:latin typeface="Courier New"/>
                <a:ea typeface="Courier New"/>
                <a:cs typeface="Courier New"/>
                <a:sym typeface="Courier New"/>
              </a:rPr>
              <a:t>   void modifyArray(int b[], int arraySize);</a:t>
            </a:r>
            <a:endParaRPr b="1" sz="2405"/>
          </a:p>
          <a:p>
            <a:pPr indent="-342900" lvl="0" marL="342900" rtl="0" algn="l">
              <a:lnSpc>
                <a:spcPct val="90000"/>
              </a:lnSpc>
              <a:spcBef>
                <a:spcPts val="592"/>
              </a:spcBef>
              <a:spcAft>
                <a:spcPts val="0"/>
              </a:spcAft>
              <a:buClr>
                <a:schemeClr val="accent1"/>
              </a:buClr>
              <a:buSzPts val="2960"/>
              <a:buChar char="•"/>
            </a:pPr>
            <a:r>
              <a:rPr lang="en-IN" sz="2960"/>
              <a:t>Function passing method: </a:t>
            </a:r>
            <a:r>
              <a:rPr b="1" lang="en-IN" sz="2960"/>
              <a:t>“ Pass by Address”</a:t>
            </a:r>
            <a:endParaRPr/>
          </a:p>
          <a:p>
            <a:pPr indent="-154940" lvl="0" marL="342900" rtl="0" algn="l">
              <a:lnSpc>
                <a:spcPct val="90000"/>
              </a:lnSpc>
              <a:spcBef>
                <a:spcPts val="592"/>
              </a:spcBef>
              <a:spcAft>
                <a:spcPts val="0"/>
              </a:spcAft>
              <a:buClr>
                <a:schemeClr val="accent1"/>
              </a:buClr>
              <a:buSzPts val="2960"/>
              <a:buNone/>
            </a:pPr>
            <a:r>
              <a:t/>
            </a:r>
            <a:endParaRPr b="1" sz="296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18"/>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Passing array element by element</a:t>
            </a:r>
            <a:endParaRPr/>
          </a:p>
        </p:txBody>
      </p:sp>
      <p:sp>
        <p:nvSpPr>
          <p:cNvPr id="235" name="Google Shape;235;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accent1"/>
              </a:buClr>
              <a:buSzPts val="2960"/>
              <a:buChar char="•"/>
            </a:pPr>
            <a:r>
              <a:rPr lang="en-IN" sz="2960"/>
              <a:t>Here individual elements are passed to the function as argument</a:t>
            </a:r>
            <a:endParaRPr/>
          </a:p>
          <a:p>
            <a:pPr indent="-342900" lvl="0" marL="342900" rtl="0" algn="l">
              <a:lnSpc>
                <a:spcPct val="80000"/>
              </a:lnSpc>
              <a:spcBef>
                <a:spcPts val="592"/>
              </a:spcBef>
              <a:spcAft>
                <a:spcPts val="0"/>
              </a:spcAft>
              <a:buClr>
                <a:schemeClr val="accent1"/>
              </a:buClr>
              <a:buSzPts val="2960"/>
              <a:buChar char="•"/>
            </a:pPr>
            <a:r>
              <a:rPr lang="en-IN" sz="2960"/>
              <a:t>Duplicate </a:t>
            </a:r>
            <a:r>
              <a:rPr b="1" lang="en-IN" sz="2960"/>
              <a:t>carbon copy of Original variable </a:t>
            </a:r>
            <a:r>
              <a:rPr lang="en-IN" sz="2960"/>
              <a:t>is passed to function</a:t>
            </a:r>
            <a:endParaRPr/>
          </a:p>
          <a:p>
            <a:pPr indent="-342900" lvl="0" marL="342900" rtl="0" algn="l">
              <a:lnSpc>
                <a:spcPct val="80000"/>
              </a:lnSpc>
              <a:spcBef>
                <a:spcPts val="592"/>
              </a:spcBef>
              <a:spcAft>
                <a:spcPts val="0"/>
              </a:spcAft>
              <a:buClr>
                <a:schemeClr val="accent1"/>
              </a:buClr>
              <a:buSzPts val="2960"/>
              <a:buChar char="•"/>
            </a:pPr>
            <a:r>
              <a:rPr lang="en-IN" sz="2960"/>
              <a:t>So any changes made inside function </a:t>
            </a:r>
            <a:r>
              <a:rPr b="1" lang="en-IN" sz="2960"/>
              <a:t>does not affects the original value</a:t>
            </a:r>
            <a:endParaRPr/>
          </a:p>
          <a:p>
            <a:pPr indent="-342900" lvl="0" marL="342900" rtl="0" algn="l">
              <a:lnSpc>
                <a:spcPct val="80000"/>
              </a:lnSpc>
              <a:spcBef>
                <a:spcPts val="592"/>
              </a:spcBef>
              <a:spcAft>
                <a:spcPts val="0"/>
              </a:spcAft>
              <a:buClr>
                <a:schemeClr val="accent1"/>
              </a:buClr>
              <a:buSzPts val="2960"/>
              <a:buChar char="•"/>
            </a:pPr>
            <a:r>
              <a:rPr lang="en-IN" sz="2960"/>
              <a:t>Function doesn’t get complete access to the original array element.</a:t>
            </a:r>
            <a:endParaRPr/>
          </a:p>
          <a:p>
            <a:pPr indent="-342900" lvl="0" marL="342900" rtl="0" algn="l">
              <a:lnSpc>
                <a:spcPct val="80000"/>
              </a:lnSpc>
              <a:spcBef>
                <a:spcPts val="592"/>
              </a:spcBef>
              <a:spcAft>
                <a:spcPts val="0"/>
              </a:spcAft>
              <a:buClr>
                <a:schemeClr val="accent1"/>
              </a:buClr>
              <a:buSzPts val="2960"/>
              <a:buNone/>
            </a:pPr>
            <a:r>
              <a:rPr lang="en-IN" sz="2960">
                <a:latin typeface="Courier New"/>
                <a:ea typeface="Courier New"/>
                <a:cs typeface="Courier New"/>
                <a:sym typeface="Courier New"/>
              </a:rPr>
              <a:t>  </a:t>
            </a:r>
            <a:r>
              <a:rPr lang="en-IN" sz="2405">
                <a:latin typeface="Courier New"/>
                <a:ea typeface="Courier New"/>
                <a:cs typeface="Courier New"/>
                <a:sym typeface="Courier New"/>
              </a:rPr>
              <a:t>void modifyElement(int e);</a:t>
            </a:r>
            <a:endParaRPr sz="2405"/>
          </a:p>
          <a:p>
            <a:pPr indent="-342900" lvl="0" marL="342900" rtl="0" algn="l">
              <a:lnSpc>
                <a:spcPct val="80000"/>
              </a:lnSpc>
              <a:spcBef>
                <a:spcPts val="592"/>
              </a:spcBef>
              <a:spcAft>
                <a:spcPts val="0"/>
              </a:spcAft>
              <a:buClr>
                <a:schemeClr val="accent1"/>
              </a:buClr>
              <a:buSzPts val="2960"/>
              <a:buChar char="•"/>
            </a:pPr>
            <a:r>
              <a:rPr lang="en-IN" sz="2960"/>
              <a:t>Function passing method: </a:t>
            </a:r>
            <a:r>
              <a:rPr b="1" lang="en-IN" sz="2960"/>
              <a:t>“ Pass by Value”</a:t>
            </a:r>
            <a:endParaRPr b="1" sz="296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Passing Arrays to Functions</a:t>
            </a:r>
            <a:endParaRPr/>
          </a:p>
        </p:txBody>
      </p:sp>
      <p:sp>
        <p:nvSpPr>
          <p:cNvPr id="241" name="Google Shape;24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2800"/>
              <a:buChar char="•"/>
            </a:pPr>
            <a:r>
              <a:rPr lang="en-IN" sz="2800"/>
              <a:t>Function prototype</a:t>
            </a:r>
            <a:endParaRPr/>
          </a:p>
          <a:p>
            <a:pPr indent="-342900" lvl="0" marL="342900" rtl="0" algn="l">
              <a:spcBef>
                <a:spcPts val="540"/>
              </a:spcBef>
              <a:spcAft>
                <a:spcPts val="0"/>
              </a:spcAft>
              <a:buClr>
                <a:schemeClr val="accent1"/>
              </a:buClr>
              <a:buSzPts val="2700"/>
              <a:buNone/>
            </a:pPr>
            <a:r>
              <a:rPr lang="en-IN" sz="2700"/>
              <a:t>	</a:t>
            </a:r>
            <a:r>
              <a:rPr lang="en-IN" sz="2400">
                <a:latin typeface="Courier New"/>
                <a:ea typeface="Courier New"/>
                <a:cs typeface="Courier New"/>
                <a:sym typeface="Courier New"/>
              </a:rPr>
              <a:t>void modifyArray(int b[], int arraySize);</a:t>
            </a:r>
            <a:endParaRPr sz="2400">
              <a:latin typeface="Courier New"/>
              <a:ea typeface="Courier New"/>
              <a:cs typeface="Courier New"/>
              <a:sym typeface="Courier New"/>
            </a:endParaRPr>
          </a:p>
          <a:p>
            <a:pPr indent="-285750" lvl="1" marL="742950" rtl="0" algn="l">
              <a:spcBef>
                <a:spcPts val="540"/>
              </a:spcBef>
              <a:spcAft>
                <a:spcPts val="0"/>
              </a:spcAft>
              <a:buClr>
                <a:schemeClr val="accent1"/>
              </a:buClr>
              <a:buSzPts val="2700"/>
              <a:buChar char="–"/>
            </a:pPr>
            <a:r>
              <a:rPr lang="en-IN" sz="2700"/>
              <a:t>Parameter names optional in prototype</a:t>
            </a:r>
            <a:endParaRPr/>
          </a:p>
          <a:p>
            <a:pPr indent="-228600" lvl="2" marL="1143000" rtl="0" algn="l">
              <a:spcBef>
                <a:spcPts val="540"/>
              </a:spcBef>
              <a:spcAft>
                <a:spcPts val="0"/>
              </a:spcAft>
              <a:buClr>
                <a:schemeClr val="accent1"/>
              </a:buClr>
              <a:buSzPts val="2700"/>
              <a:buChar char="•"/>
            </a:pPr>
            <a:r>
              <a:rPr lang="en-IN" sz="2700">
                <a:latin typeface="Courier New"/>
                <a:ea typeface="Courier New"/>
                <a:cs typeface="Courier New"/>
                <a:sym typeface="Courier New"/>
              </a:rPr>
              <a:t>int b[]</a:t>
            </a:r>
            <a:r>
              <a:rPr lang="en-IN" sz="2700"/>
              <a:t> could be written </a:t>
            </a:r>
            <a:r>
              <a:rPr lang="en-IN" sz="2700">
                <a:latin typeface="Courier New"/>
                <a:ea typeface="Courier New"/>
                <a:cs typeface="Courier New"/>
                <a:sym typeface="Courier New"/>
              </a:rPr>
              <a:t>int []</a:t>
            </a:r>
            <a:endParaRPr/>
          </a:p>
          <a:p>
            <a:pPr indent="-228600" lvl="2" marL="1143000" rtl="0" algn="l">
              <a:spcBef>
                <a:spcPts val="540"/>
              </a:spcBef>
              <a:spcAft>
                <a:spcPts val="0"/>
              </a:spcAft>
              <a:buClr>
                <a:schemeClr val="accent1"/>
              </a:buClr>
              <a:buSzPts val="2700"/>
              <a:buChar char="•"/>
            </a:pPr>
            <a:r>
              <a:rPr lang="en-IN" sz="2700">
                <a:latin typeface="Courier New"/>
                <a:ea typeface="Courier New"/>
                <a:cs typeface="Courier New"/>
                <a:sym typeface="Courier New"/>
              </a:rPr>
              <a:t>int arraySize</a:t>
            </a:r>
            <a:r>
              <a:rPr lang="en-IN" sz="2700"/>
              <a:t> could be simply </a:t>
            </a:r>
            <a:r>
              <a:rPr lang="en-IN" sz="2700">
                <a:latin typeface="Courier New"/>
                <a:ea typeface="Courier New"/>
                <a:cs typeface="Courier New"/>
                <a:sym typeface="Courier New"/>
              </a:rPr>
              <a:t>int</a:t>
            </a:r>
            <a:endParaRPr/>
          </a:p>
          <a:p>
            <a:pPr indent="-285750" lvl="1" marL="742950" rtl="0" algn="l">
              <a:spcBef>
                <a:spcPts val="480"/>
              </a:spcBef>
              <a:spcAft>
                <a:spcPts val="0"/>
              </a:spcAft>
              <a:buClr>
                <a:schemeClr val="accent1"/>
              </a:buClr>
              <a:buSzPts val="2400"/>
              <a:buNone/>
            </a:pPr>
            <a:r>
              <a:rPr lang="en-IN" sz="2400">
                <a:latin typeface="Courier New"/>
                <a:ea typeface="Courier New"/>
                <a:cs typeface="Courier New"/>
                <a:sym typeface="Courier New"/>
              </a:rPr>
              <a:t>void modifyArray(int [], int);</a:t>
            </a:r>
            <a:endParaRPr/>
          </a:p>
          <a:p>
            <a:pPr indent="-342900" lvl="0" marL="342900" rtl="0" algn="l">
              <a:spcBef>
                <a:spcPts val="560"/>
              </a:spcBef>
              <a:spcAft>
                <a:spcPts val="0"/>
              </a:spcAft>
              <a:buClr>
                <a:schemeClr val="accent1"/>
              </a:buClr>
              <a:buSzPts val="2800"/>
              <a:buChar char="•"/>
            </a:pPr>
            <a:r>
              <a:rPr lang="en-IN" sz="2800"/>
              <a:t>Function call</a:t>
            </a:r>
            <a:endParaRPr/>
          </a:p>
          <a:p>
            <a:pPr indent="-342900" lvl="0" marL="342900" rtl="0" algn="l">
              <a:spcBef>
                <a:spcPts val="560"/>
              </a:spcBef>
              <a:spcAft>
                <a:spcPts val="0"/>
              </a:spcAft>
              <a:buClr>
                <a:schemeClr val="accent1"/>
              </a:buClr>
              <a:buSzPts val="2800"/>
              <a:buNone/>
            </a:pPr>
            <a:r>
              <a:rPr lang="en-IN" sz="2800">
                <a:latin typeface="Courier New"/>
                <a:ea typeface="Courier New"/>
                <a:cs typeface="Courier New"/>
                <a:sym typeface="Courier New"/>
              </a:rPr>
              <a:t>		</a:t>
            </a:r>
            <a:r>
              <a:rPr lang="en-IN" sz="2400">
                <a:latin typeface="Courier New"/>
                <a:ea typeface="Courier New"/>
                <a:cs typeface="Courier New"/>
                <a:sym typeface="Courier New"/>
              </a:rPr>
              <a:t>int a[SIZE];</a:t>
            </a:r>
            <a:endParaRPr/>
          </a:p>
          <a:p>
            <a:pPr indent="-342900" lvl="0" marL="342900" rtl="0" algn="l">
              <a:spcBef>
                <a:spcPts val="480"/>
              </a:spcBef>
              <a:spcAft>
                <a:spcPts val="0"/>
              </a:spcAft>
              <a:buClr>
                <a:schemeClr val="accent1"/>
              </a:buClr>
              <a:buSzPts val="2400"/>
              <a:buNone/>
            </a:pPr>
            <a:r>
              <a:rPr lang="en-IN" sz="2400">
                <a:latin typeface="Courier New"/>
                <a:ea typeface="Courier New"/>
                <a:cs typeface="Courier New"/>
                <a:sym typeface="Courier New"/>
              </a:rPr>
              <a:t>		modifyArray(a, SIZE);</a:t>
            </a:r>
            <a:endParaRPr/>
          </a:p>
          <a:p>
            <a:pPr indent="-342900" lvl="0" marL="342900" rtl="0" algn="l">
              <a:spcBef>
                <a:spcPts val="540"/>
              </a:spcBef>
              <a:spcAft>
                <a:spcPts val="0"/>
              </a:spcAft>
              <a:buClr>
                <a:schemeClr val="accent1"/>
              </a:buClr>
              <a:buSzPts val="2700"/>
              <a:buNone/>
            </a:pPr>
            <a:r>
              <a:t/>
            </a:r>
            <a:endParaRPr sz="2700">
              <a:latin typeface="Courier New"/>
              <a:ea typeface="Courier New"/>
              <a:cs typeface="Courier New"/>
              <a:sym typeface="Courier New"/>
            </a:endParaRPr>
          </a:p>
          <a:p>
            <a:pPr indent="-342900" lvl="0" marL="342900" rtl="0" algn="l">
              <a:spcBef>
                <a:spcPts val="540"/>
              </a:spcBef>
              <a:spcAft>
                <a:spcPts val="0"/>
              </a:spcAft>
              <a:buClr>
                <a:schemeClr val="accent1"/>
              </a:buClr>
              <a:buSzPts val="2700"/>
              <a:buNone/>
            </a:pPr>
            <a:r>
              <a:t/>
            </a:r>
            <a:endParaRPr sz="2700">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Outline </a:t>
            </a:r>
            <a:endParaRPr/>
          </a:p>
        </p:txBody>
      </p:sp>
      <p:sp>
        <p:nvSpPr>
          <p:cNvPr id="58" name="Google Shape;58;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3200"/>
              <a:buChar char="•"/>
            </a:pPr>
            <a:r>
              <a:rPr lang="en-IN"/>
              <a:t>To declare an array</a:t>
            </a:r>
            <a:endParaRPr/>
          </a:p>
          <a:p>
            <a:pPr indent="-342900" lvl="0" marL="342900" rtl="0" algn="l">
              <a:spcBef>
                <a:spcPts val="640"/>
              </a:spcBef>
              <a:spcAft>
                <a:spcPts val="0"/>
              </a:spcAft>
              <a:buClr>
                <a:schemeClr val="accent1"/>
              </a:buClr>
              <a:buSzPts val="3200"/>
              <a:buChar char="•"/>
            </a:pPr>
            <a:r>
              <a:rPr lang="en-IN"/>
              <a:t>To initialize an array</a:t>
            </a:r>
            <a:endParaRPr/>
          </a:p>
          <a:p>
            <a:pPr indent="-342900" lvl="0" marL="342900" rtl="0" algn="l">
              <a:spcBef>
                <a:spcPts val="640"/>
              </a:spcBef>
              <a:spcAft>
                <a:spcPts val="0"/>
              </a:spcAft>
              <a:buClr>
                <a:schemeClr val="accent1"/>
              </a:buClr>
              <a:buSzPts val="3200"/>
              <a:buChar char="•"/>
            </a:pPr>
            <a:r>
              <a:rPr lang="en-IN"/>
              <a:t>To display address of the array</a:t>
            </a:r>
            <a:endParaRPr/>
          </a:p>
          <a:p>
            <a:pPr indent="-342900" lvl="0" marL="342900" rtl="0" algn="l">
              <a:spcBef>
                <a:spcPts val="640"/>
              </a:spcBef>
              <a:spcAft>
                <a:spcPts val="0"/>
              </a:spcAft>
              <a:buClr>
                <a:schemeClr val="accent1"/>
              </a:buClr>
              <a:buSzPts val="3200"/>
              <a:buChar char="•"/>
            </a:pPr>
            <a:r>
              <a:rPr lang="en-IN"/>
              <a:t>Basic program examples of 1D array</a:t>
            </a:r>
            <a:endParaRPr/>
          </a:p>
          <a:p>
            <a:pPr indent="-342900" lvl="0" marL="342900" rtl="0" algn="l">
              <a:spcBef>
                <a:spcPts val="640"/>
              </a:spcBef>
              <a:spcAft>
                <a:spcPts val="0"/>
              </a:spcAft>
              <a:buClr>
                <a:schemeClr val="accent1"/>
              </a:buClr>
              <a:buSzPts val="3200"/>
              <a:buChar char="•"/>
            </a:pPr>
            <a:r>
              <a:rPr lang="en-IN"/>
              <a:t>To pass an array to a function(By reference and By value)</a:t>
            </a:r>
            <a:endParaRPr/>
          </a:p>
          <a:p>
            <a:pPr indent="-342900" lvl="0" marL="342900" rtl="0" algn="l">
              <a:spcBef>
                <a:spcPts val="640"/>
              </a:spcBef>
              <a:spcAft>
                <a:spcPts val="0"/>
              </a:spcAft>
              <a:buClr>
                <a:schemeClr val="accent1"/>
              </a:buClr>
              <a:buSzPts val="3200"/>
              <a:buChar char="•"/>
            </a:pPr>
            <a:r>
              <a:rPr lang="en-IN"/>
              <a:t>Applications and Operations on 1D Array</a:t>
            </a:r>
            <a:endParaRPr/>
          </a:p>
        </p:txBody>
      </p:sp>
      <p:sp>
        <p:nvSpPr>
          <p:cNvPr id="59" name="Google Shape;59;p2"/>
          <p:cNvSpPr/>
          <p:nvPr/>
        </p:nvSpPr>
        <p:spPr>
          <a:xfrm>
            <a:off x="685800" y="1219200"/>
            <a:ext cx="7772400" cy="5257800"/>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0"/>
          <p:cNvSpPr txBox="1"/>
          <p:nvPr>
            <p:ph type="title"/>
          </p:nvPr>
        </p:nvSpPr>
        <p:spPr>
          <a:xfrm>
            <a:off x="2286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b="1" lang="en-IN" sz="2800"/>
              <a:t>Program example-1 Passing Array to a function using by reference(or Passing entire array at once)</a:t>
            </a:r>
            <a:endParaRPr b="1" sz="2800"/>
          </a:p>
        </p:txBody>
      </p:sp>
      <p:sp>
        <p:nvSpPr>
          <p:cNvPr id="247" name="Google Shape;247;p20"/>
          <p:cNvSpPr txBox="1"/>
          <p:nvPr>
            <p:ph idx="1" type="body"/>
          </p:nvPr>
        </p:nvSpPr>
        <p:spPr>
          <a:xfrm>
            <a:off x="457200" y="1600200"/>
            <a:ext cx="5410200" cy="45259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595"/>
              <a:buNone/>
            </a:pPr>
            <a:r>
              <a:rPr lang="en-IN" sz="1595"/>
              <a:t>#include&lt;stdio.h&gt;</a:t>
            </a:r>
            <a:endParaRPr/>
          </a:p>
          <a:p>
            <a:pPr indent="0" lvl="0" marL="0" rtl="0" algn="l">
              <a:lnSpc>
                <a:spcPct val="80000"/>
              </a:lnSpc>
              <a:spcBef>
                <a:spcPts val="319"/>
              </a:spcBef>
              <a:spcAft>
                <a:spcPts val="0"/>
              </a:spcAft>
              <a:buClr>
                <a:schemeClr val="accent1"/>
              </a:buClr>
              <a:buSzPts val="1595"/>
              <a:buNone/>
            </a:pPr>
            <a:r>
              <a:rPr lang="en-IN" sz="1595"/>
              <a:t>void reference(int[],int);</a:t>
            </a:r>
            <a:endParaRPr/>
          </a:p>
          <a:p>
            <a:pPr indent="0" lvl="0" marL="0" rtl="0" algn="l">
              <a:lnSpc>
                <a:spcPct val="80000"/>
              </a:lnSpc>
              <a:spcBef>
                <a:spcPts val="319"/>
              </a:spcBef>
              <a:spcAft>
                <a:spcPts val="0"/>
              </a:spcAft>
              <a:buClr>
                <a:schemeClr val="accent1"/>
              </a:buClr>
              <a:buSzPts val="1595"/>
              <a:buNone/>
            </a:pPr>
            <a:r>
              <a:rPr lang="en-IN" sz="1595"/>
              <a:t>int main()</a:t>
            </a:r>
            <a:endParaRPr/>
          </a:p>
          <a:p>
            <a:pPr indent="0" lvl="0" marL="0" rtl="0" algn="l">
              <a:lnSpc>
                <a:spcPct val="80000"/>
              </a:lnSpc>
              <a:spcBef>
                <a:spcPts val="319"/>
              </a:spcBef>
              <a:spcAft>
                <a:spcPts val="0"/>
              </a:spcAft>
              <a:buClr>
                <a:schemeClr val="accent1"/>
              </a:buClr>
              <a:buSzPts val="1595"/>
              <a:buNone/>
            </a:pPr>
            <a:r>
              <a:rPr lang="en-IN" sz="1595"/>
              <a:t>{</a:t>
            </a:r>
            <a:endParaRPr/>
          </a:p>
          <a:p>
            <a:pPr indent="0" lvl="0" marL="0" rtl="0" algn="l">
              <a:lnSpc>
                <a:spcPct val="80000"/>
              </a:lnSpc>
              <a:spcBef>
                <a:spcPts val="319"/>
              </a:spcBef>
              <a:spcAft>
                <a:spcPts val="0"/>
              </a:spcAft>
              <a:buClr>
                <a:schemeClr val="accent1"/>
              </a:buClr>
              <a:buSzPts val="1595"/>
              <a:buNone/>
            </a:pPr>
            <a:r>
              <a:rPr lang="en-IN" sz="1595"/>
              <a:t>	int arr[100],n;</a:t>
            </a:r>
            <a:endParaRPr/>
          </a:p>
          <a:p>
            <a:pPr indent="0" lvl="0" marL="0" rtl="0" algn="l">
              <a:lnSpc>
                <a:spcPct val="80000"/>
              </a:lnSpc>
              <a:spcBef>
                <a:spcPts val="319"/>
              </a:spcBef>
              <a:spcAft>
                <a:spcPts val="0"/>
              </a:spcAft>
              <a:buClr>
                <a:schemeClr val="accent1"/>
              </a:buClr>
              <a:buSzPts val="1595"/>
              <a:buNone/>
            </a:pPr>
            <a:r>
              <a:rPr lang="en-IN" sz="1595"/>
              <a:t>	int i;</a:t>
            </a:r>
            <a:endParaRPr/>
          </a:p>
          <a:p>
            <a:pPr indent="0" lvl="0" marL="0" rtl="0" algn="l">
              <a:lnSpc>
                <a:spcPct val="80000"/>
              </a:lnSpc>
              <a:spcBef>
                <a:spcPts val="319"/>
              </a:spcBef>
              <a:spcAft>
                <a:spcPts val="0"/>
              </a:spcAft>
              <a:buClr>
                <a:schemeClr val="accent1"/>
              </a:buClr>
              <a:buSzPts val="1595"/>
              <a:buNone/>
            </a:pPr>
            <a:r>
              <a:rPr lang="en-IN" sz="1595"/>
              <a:t>	printf("\n Enter n:");</a:t>
            </a:r>
            <a:endParaRPr/>
          </a:p>
          <a:p>
            <a:pPr indent="0" lvl="0" marL="0" rtl="0" algn="l">
              <a:lnSpc>
                <a:spcPct val="80000"/>
              </a:lnSpc>
              <a:spcBef>
                <a:spcPts val="319"/>
              </a:spcBef>
              <a:spcAft>
                <a:spcPts val="0"/>
              </a:spcAft>
              <a:buClr>
                <a:schemeClr val="accent1"/>
              </a:buClr>
              <a:buSzPts val="1595"/>
              <a:buNone/>
            </a:pPr>
            <a:r>
              <a:rPr lang="en-IN" sz="1595"/>
              <a:t>	scanf("%d",&amp;n);</a:t>
            </a:r>
            <a:endParaRPr/>
          </a:p>
          <a:p>
            <a:pPr indent="0" lvl="0" marL="0" rtl="0" algn="l">
              <a:lnSpc>
                <a:spcPct val="80000"/>
              </a:lnSpc>
              <a:spcBef>
                <a:spcPts val="319"/>
              </a:spcBef>
              <a:spcAft>
                <a:spcPts val="0"/>
              </a:spcAft>
              <a:buClr>
                <a:schemeClr val="accent1"/>
              </a:buClr>
              <a:buSzPts val="1595"/>
              <a:buNone/>
            </a:pPr>
            <a:r>
              <a:rPr lang="en-IN" sz="1595"/>
              <a:t>	printf("\n Enter array elements:");</a:t>
            </a:r>
            <a:endParaRPr/>
          </a:p>
          <a:p>
            <a:pPr indent="0" lvl="0" marL="0" rtl="0" algn="l">
              <a:lnSpc>
                <a:spcPct val="80000"/>
              </a:lnSpc>
              <a:spcBef>
                <a:spcPts val="319"/>
              </a:spcBef>
              <a:spcAft>
                <a:spcPts val="0"/>
              </a:spcAft>
              <a:buClr>
                <a:schemeClr val="accent1"/>
              </a:buClr>
              <a:buSzPts val="1595"/>
              <a:buNone/>
            </a:pPr>
            <a:r>
              <a:rPr lang="en-IN" sz="1595"/>
              <a:t>	for(i=0;i&lt;n;i++)</a:t>
            </a:r>
            <a:endParaRPr/>
          </a:p>
          <a:p>
            <a:pPr indent="0" lvl="0" marL="0" rtl="0" algn="l">
              <a:lnSpc>
                <a:spcPct val="80000"/>
              </a:lnSpc>
              <a:spcBef>
                <a:spcPts val="319"/>
              </a:spcBef>
              <a:spcAft>
                <a:spcPts val="0"/>
              </a:spcAft>
              <a:buClr>
                <a:schemeClr val="accent1"/>
              </a:buClr>
              <a:buSzPts val="1595"/>
              <a:buNone/>
            </a:pPr>
            <a:r>
              <a:rPr lang="en-IN" sz="1595"/>
              <a:t>    {</a:t>
            </a:r>
            <a:endParaRPr/>
          </a:p>
          <a:p>
            <a:pPr indent="0" lvl="0" marL="0" rtl="0" algn="l">
              <a:lnSpc>
                <a:spcPct val="80000"/>
              </a:lnSpc>
              <a:spcBef>
                <a:spcPts val="319"/>
              </a:spcBef>
              <a:spcAft>
                <a:spcPts val="0"/>
              </a:spcAft>
              <a:buClr>
                <a:schemeClr val="accent1"/>
              </a:buClr>
              <a:buSzPts val="1595"/>
              <a:buNone/>
            </a:pPr>
            <a:r>
              <a:rPr lang="en-IN" sz="1595"/>
              <a:t>	scanf("%d",&amp;arr[i]);</a:t>
            </a:r>
            <a:endParaRPr/>
          </a:p>
          <a:p>
            <a:pPr indent="0" lvl="0" marL="0" rtl="0" algn="l">
              <a:lnSpc>
                <a:spcPct val="80000"/>
              </a:lnSpc>
              <a:spcBef>
                <a:spcPts val="319"/>
              </a:spcBef>
              <a:spcAft>
                <a:spcPts val="0"/>
              </a:spcAft>
              <a:buClr>
                <a:schemeClr val="accent1"/>
              </a:buClr>
              <a:buSzPts val="1595"/>
              <a:buNone/>
            </a:pPr>
            <a:r>
              <a:rPr lang="en-IN" sz="1595"/>
              <a:t>    }</a:t>
            </a:r>
            <a:endParaRPr/>
          </a:p>
          <a:p>
            <a:pPr indent="0" lvl="0" marL="0" rtl="0" algn="l">
              <a:lnSpc>
                <a:spcPct val="80000"/>
              </a:lnSpc>
              <a:spcBef>
                <a:spcPts val="319"/>
              </a:spcBef>
              <a:spcAft>
                <a:spcPts val="0"/>
              </a:spcAft>
              <a:buClr>
                <a:schemeClr val="accent1"/>
              </a:buClr>
              <a:buSzPts val="1595"/>
              <a:buNone/>
            </a:pPr>
            <a:r>
              <a:rPr lang="en-IN" sz="1595"/>
              <a:t>	printf("\n Elements by reference:");</a:t>
            </a:r>
            <a:endParaRPr/>
          </a:p>
          <a:p>
            <a:pPr indent="0" lvl="0" marL="0" rtl="0" algn="l">
              <a:lnSpc>
                <a:spcPct val="80000"/>
              </a:lnSpc>
              <a:spcBef>
                <a:spcPts val="319"/>
              </a:spcBef>
              <a:spcAft>
                <a:spcPts val="0"/>
              </a:spcAft>
              <a:buClr>
                <a:schemeClr val="accent1"/>
              </a:buClr>
              <a:buSzPts val="1595"/>
              <a:buNone/>
            </a:pPr>
            <a:r>
              <a:rPr lang="en-IN" sz="1595"/>
              <a:t>	reference(arr,n);//Passing array by call by reference</a:t>
            </a:r>
            <a:endParaRPr/>
          </a:p>
          <a:p>
            <a:pPr indent="0" lvl="0" marL="0" rtl="0" algn="l">
              <a:lnSpc>
                <a:spcPct val="80000"/>
              </a:lnSpc>
              <a:spcBef>
                <a:spcPts val="319"/>
              </a:spcBef>
              <a:spcAft>
                <a:spcPts val="0"/>
              </a:spcAft>
              <a:buClr>
                <a:schemeClr val="accent1"/>
              </a:buClr>
              <a:buSzPts val="1595"/>
              <a:buNone/>
            </a:pPr>
            <a:r>
              <a:rPr lang="en-IN" sz="1595"/>
              <a:t>	return 0;</a:t>
            </a:r>
            <a:endParaRPr/>
          </a:p>
          <a:p>
            <a:pPr indent="0" lvl="0" marL="0" rtl="0" algn="l">
              <a:lnSpc>
                <a:spcPct val="80000"/>
              </a:lnSpc>
              <a:spcBef>
                <a:spcPts val="319"/>
              </a:spcBef>
              <a:spcAft>
                <a:spcPts val="0"/>
              </a:spcAft>
              <a:buClr>
                <a:schemeClr val="accent1"/>
              </a:buClr>
              <a:buSzPts val="1595"/>
              <a:buNone/>
            </a:pPr>
            <a:r>
              <a:rPr lang="en-IN" sz="1595"/>
              <a:t>}</a:t>
            </a:r>
            <a:endParaRPr/>
          </a:p>
          <a:p>
            <a:pPr indent="-245109" lvl="0" marL="342900" rtl="0" algn="l">
              <a:lnSpc>
                <a:spcPct val="80000"/>
              </a:lnSpc>
              <a:spcBef>
                <a:spcPts val="308"/>
              </a:spcBef>
              <a:spcAft>
                <a:spcPts val="0"/>
              </a:spcAft>
              <a:buClr>
                <a:schemeClr val="accent1"/>
              </a:buClr>
              <a:buSzPts val="1540"/>
              <a:buNone/>
            </a:pPr>
            <a:r>
              <a:t/>
            </a:r>
            <a:endParaRPr sz="1540"/>
          </a:p>
        </p:txBody>
      </p:sp>
      <p:sp>
        <p:nvSpPr>
          <p:cNvPr id="248" name="Google Shape;248;p20"/>
          <p:cNvSpPr txBox="1"/>
          <p:nvPr>
            <p:ph idx="2" type="body"/>
          </p:nvPr>
        </p:nvSpPr>
        <p:spPr>
          <a:xfrm>
            <a:off x="5181600" y="1600200"/>
            <a:ext cx="3505200" cy="45259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540"/>
              <a:buNone/>
            </a:pPr>
            <a:r>
              <a:rPr lang="en-IN" sz="1540"/>
              <a:t>void reference(int x[],int size)</a:t>
            </a:r>
            <a:endParaRPr/>
          </a:p>
          <a:p>
            <a:pPr indent="0" lvl="0" marL="0" rtl="0" algn="l">
              <a:lnSpc>
                <a:spcPct val="80000"/>
              </a:lnSpc>
              <a:spcBef>
                <a:spcPts val="308"/>
              </a:spcBef>
              <a:spcAft>
                <a:spcPts val="0"/>
              </a:spcAft>
              <a:buClr>
                <a:schemeClr val="accent1"/>
              </a:buClr>
              <a:buSzPts val="1540"/>
              <a:buNone/>
            </a:pPr>
            <a:r>
              <a:rPr lang="en-IN" sz="1540"/>
              <a:t>{</a:t>
            </a:r>
            <a:endParaRPr/>
          </a:p>
          <a:p>
            <a:pPr indent="0" lvl="0" marL="0" rtl="0" algn="l">
              <a:lnSpc>
                <a:spcPct val="80000"/>
              </a:lnSpc>
              <a:spcBef>
                <a:spcPts val="308"/>
              </a:spcBef>
              <a:spcAft>
                <a:spcPts val="0"/>
              </a:spcAft>
              <a:buClr>
                <a:schemeClr val="accent1"/>
              </a:buClr>
              <a:buSzPts val="1540"/>
              <a:buNone/>
            </a:pPr>
            <a:r>
              <a:rPr lang="en-IN" sz="1540"/>
              <a:t>	int i;</a:t>
            </a:r>
            <a:endParaRPr/>
          </a:p>
          <a:p>
            <a:pPr indent="0" lvl="0" marL="0" rtl="0" algn="l">
              <a:lnSpc>
                <a:spcPct val="80000"/>
              </a:lnSpc>
              <a:spcBef>
                <a:spcPts val="308"/>
              </a:spcBef>
              <a:spcAft>
                <a:spcPts val="0"/>
              </a:spcAft>
              <a:buClr>
                <a:schemeClr val="accent1"/>
              </a:buClr>
              <a:buSzPts val="1540"/>
              <a:buNone/>
            </a:pPr>
            <a:r>
              <a:rPr lang="en-IN" sz="1540"/>
              <a:t>	for(i=0;i&lt;size;i++)</a:t>
            </a:r>
            <a:endParaRPr/>
          </a:p>
          <a:p>
            <a:pPr indent="0" lvl="0" marL="0" rtl="0" algn="l">
              <a:lnSpc>
                <a:spcPct val="80000"/>
              </a:lnSpc>
              <a:spcBef>
                <a:spcPts val="308"/>
              </a:spcBef>
              <a:spcAft>
                <a:spcPts val="0"/>
              </a:spcAft>
              <a:buClr>
                <a:schemeClr val="accent1"/>
              </a:buClr>
              <a:buSzPts val="1540"/>
              <a:buNone/>
            </a:pPr>
            <a:r>
              <a:rPr lang="en-IN" sz="1540"/>
              <a:t>	{</a:t>
            </a:r>
            <a:endParaRPr/>
          </a:p>
          <a:p>
            <a:pPr indent="0" lvl="0" marL="0" rtl="0" algn="l">
              <a:lnSpc>
                <a:spcPct val="80000"/>
              </a:lnSpc>
              <a:spcBef>
                <a:spcPts val="308"/>
              </a:spcBef>
              <a:spcAft>
                <a:spcPts val="0"/>
              </a:spcAft>
              <a:buClr>
                <a:schemeClr val="accent1"/>
              </a:buClr>
              <a:buSzPts val="1540"/>
              <a:buNone/>
            </a:pPr>
            <a:r>
              <a:rPr lang="en-IN" sz="1540"/>
              <a:t>		printf("%d ",x[i]);</a:t>
            </a:r>
            <a:endParaRPr/>
          </a:p>
          <a:p>
            <a:pPr indent="0" lvl="0" marL="0" rtl="0" algn="l">
              <a:lnSpc>
                <a:spcPct val="80000"/>
              </a:lnSpc>
              <a:spcBef>
                <a:spcPts val="308"/>
              </a:spcBef>
              <a:spcAft>
                <a:spcPts val="0"/>
              </a:spcAft>
              <a:buClr>
                <a:schemeClr val="accent1"/>
              </a:buClr>
              <a:buSzPts val="1540"/>
              <a:buNone/>
            </a:pPr>
            <a:r>
              <a:rPr lang="en-IN" sz="1540"/>
              <a:t>	}</a:t>
            </a:r>
            <a:endParaRPr/>
          </a:p>
          <a:p>
            <a:pPr indent="0" lvl="0" marL="0" rtl="0" algn="l">
              <a:lnSpc>
                <a:spcPct val="80000"/>
              </a:lnSpc>
              <a:spcBef>
                <a:spcPts val="308"/>
              </a:spcBef>
              <a:spcAft>
                <a:spcPts val="0"/>
              </a:spcAft>
              <a:buClr>
                <a:schemeClr val="accent1"/>
              </a:buClr>
              <a:buSzPts val="1540"/>
              <a:buNone/>
            </a:pPr>
            <a:r>
              <a:rPr lang="en-IN" sz="1540"/>
              <a:t>}</a:t>
            </a:r>
            <a:endParaRPr/>
          </a:p>
          <a:p>
            <a:pPr indent="-245109" lvl="0" marL="342900" rtl="0" algn="l">
              <a:lnSpc>
                <a:spcPct val="80000"/>
              </a:lnSpc>
              <a:spcBef>
                <a:spcPts val="308"/>
              </a:spcBef>
              <a:spcAft>
                <a:spcPts val="0"/>
              </a:spcAft>
              <a:buClr>
                <a:schemeClr val="accent1"/>
              </a:buClr>
              <a:buSzPts val="1540"/>
              <a:buNone/>
            </a:pPr>
            <a:r>
              <a:t/>
            </a:r>
            <a:endParaRPr sz="154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1"/>
          <p:cNvSpPr txBox="1"/>
          <p:nvPr>
            <p:ph type="title"/>
          </p:nvPr>
        </p:nvSpPr>
        <p:spPr>
          <a:xfrm>
            <a:off x="2286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IN" sz="2400"/>
              <a:t>Program example-2 Passing Array to a function using by value(or Passing element by element)</a:t>
            </a:r>
            <a:endParaRPr b="1" sz="2400"/>
          </a:p>
        </p:txBody>
      </p:sp>
      <p:sp>
        <p:nvSpPr>
          <p:cNvPr id="254" name="Google Shape;254;p21"/>
          <p:cNvSpPr txBox="1"/>
          <p:nvPr>
            <p:ph idx="1" type="body"/>
          </p:nvPr>
        </p:nvSpPr>
        <p:spPr>
          <a:xfrm>
            <a:off x="457200" y="1295400"/>
            <a:ext cx="5181600" cy="48307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540"/>
              <a:buNone/>
            </a:pPr>
            <a:r>
              <a:rPr lang="en-IN" sz="1540"/>
              <a:t>#include&lt;stdio.h&gt;</a:t>
            </a:r>
            <a:endParaRPr/>
          </a:p>
          <a:p>
            <a:pPr indent="0" lvl="0" marL="0" rtl="0" algn="l">
              <a:lnSpc>
                <a:spcPct val="80000"/>
              </a:lnSpc>
              <a:spcBef>
                <a:spcPts val="308"/>
              </a:spcBef>
              <a:spcAft>
                <a:spcPts val="0"/>
              </a:spcAft>
              <a:buClr>
                <a:schemeClr val="accent1"/>
              </a:buClr>
              <a:buSzPts val="1540"/>
              <a:buNone/>
            </a:pPr>
            <a:r>
              <a:rPr lang="en-IN" sz="1540"/>
              <a:t>void value(int);</a:t>
            </a:r>
            <a:endParaRPr/>
          </a:p>
          <a:p>
            <a:pPr indent="0" lvl="0" marL="0" rtl="0" algn="l">
              <a:lnSpc>
                <a:spcPct val="80000"/>
              </a:lnSpc>
              <a:spcBef>
                <a:spcPts val="308"/>
              </a:spcBef>
              <a:spcAft>
                <a:spcPts val="0"/>
              </a:spcAft>
              <a:buClr>
                <a:schemeClr val="accent1"/>
              </a:buClr>
              <a:buSzPts val="1540"/>
              <a:buNone/>
            </a:pPr>
            <a:r>
              <a:rPr lang="en-IN" sz="1540"/>
              <a:t>int main()</a:t>
            </a:r>
            <a:endParaRPr/>
          </a:p>
          <a:p>
            <a:pPr indent="0" lvl="0" marL="0" rtl="0" algn="l">
              <a:lnSpc>
                <a:spcPct val="80000"/>
              </a:lnSpc>
              <a:spcBef>
                <a:spcPts val="308"/>
              </a:spcBef>
              <a:spcAft>
                <a:spcPts val="0"/>
              </a:spcAft>
              <a:buClr>
                <a:schemeClr val="accent1"/>
              </a:buClr>
              <a:buSzPts val="1540"/>
              <a:buNone/>
            </a:pPr>
            <a:r>
              <a:rPr lang="en-IN" sz="1540"/>
              <a:t>  {</a:t>
            </a:r>
            <a:endParaRPr sz="1540"/>
          </a:p>
          <a:p>
            <a:pPr indent="0" lvl="0" marL="0" rtl="0" algn="l">
              <a:lnSpc>
                <a:spcPct val="80000"/>
              </a:lnSpc>
              <a:spcBef>
                <a:spcPts val="308"/>
              </a:spcBef>
              <a:spcAft>
                <a:spcPts val="0"/>
              </a:spcAft>
              <a:buClr>
                <a:schemeClr val="accent1"/>
              </a:buClr>
              <a:buSzPts val="1540"/>
              <a:buNone/>
            </a:pPr>
            <a:r>
              <a:rPr lang="en-IN" sz="1540"/>
              <a:t>                     int arr[100],n;</a:t>
            </a:r>
            <a:endParaRPr/>
          </a:p>
          <a:p>
            <a:pPr indent="0" lvl="0" marL="0" rtl="0" algn="l">
              <a:lnSpc>
                <a:spcPct val="80000"/>
              </a:lnSpc>
              <a:spcBef>
                <a:spcPts val="308"/>
              </a:spcBef>
              <a:spcAft>
                <a:spcPts val="0"/>
              </a:spcAft>
              <a:buClr>
                <a:schemeClr val="accent1"/>
              </a:buClr>
              <a:buSzPts val="1540"/>
              <a:buNone/>
            </a:pPr>
            <a:r>
              <a:rPr lang="en-IN" sz="1540"/>
              <a:t>	int i;</a:t>
            </a:r>
            <a:endParaRPr/>
          </a:p>
          <a:p>
            <a:pPr indent="0" lvl="0" marL="0" rtl="0" algn="l">
              <a:lnSpc>
                <a:spcPct val="80000"/>
              </a:lnSpc>
              <a:spcBef>
                <a:spcPts val="308"/>
              </a:spcBef>
              <a:spcAft>
                <a:spcPts val="0"/>
              </a:spcAft>
              <a:buClr>
                <a:schemeClr val="accent1"/>
              </a:buClr>
              <a:buSzPts val="1540"/>
              <a:buNone/>
            </a:pPr>
            <a:r>
              <a:rPr lang="en-IN" sz="1540"/>
              <a:t>	printf("\n Enter n:");</a:t>
            </a:r>
            <a:endParaRPr/>
          </a:p>
          <a:p>
            <a:pPr indent="0" lvl="0" marL="0" rtl="0" algn="l">
              <a:lnSpc>
                <a:spcPct val="80000"/>
              </a:lnSpc>
              <a:spcBef>
                <a:spcPts val="308"/>
              </a:spcBef>
              <a:spcAft>
                <a:spcPts val="0"/>
              </a:spcAft>
              <a:buClr>
                <a:schemeClr val="accent1"/>
              </a:buClr>
              <a:buSzPts val="1540"/>
              <a:buNone/>
            </a:pPr>
            <a:r>
              <a:rPr lang="en-IN" sz="1540"/>
              <a:t>	scanf("%d",&amp;n);</a:t>
            </a:r>
            <a:endParaRPr/>
          </a:p>
          <a:p>
            <a:pPr indent="0" lvl="0" marL="0" rtl="0" algn="l">
              <a:lnSpc>
                <a:spcPct val="80000"/>
              </a:lnSpc>
              <a:spcBef>
                <a:spcPts val="308"/>
              </a:spcBef>
              <a:spcAft>
                <a:spcPts val="0"/>
              </a:spcAft>
              <a:buClr>
                <a:schemeClr val="accent1"/>
              </a:buClr>
              <a:buSzPts val="1540"/>
              <a:buNone/>
            </a:pPr>
            <a:r>
              <a:rPr lang="en-IN" sz="1540"/>
              <a:t>	printf("\n Enter array elements:");</a:t>
            </a:r>
            <a:endParaRPr/>
          </a:p>
          <a:p>
            <a:pPr indent="0" lvl="0" marL="0" rtl="0" algn="l">
              <a:lnSpc>
                <a:spcPct val="80000"/>
              </a:lnSpc>
              <a:spcBef>
                <a:spcPts val="308"/>
              </a:spcBef>
              <a:spcAft>
                <a:spcPts val="0"/>
              </a:spcAft>
              <a:buClr>
                <a:schemeClr val="accent1"/>
              </a:buClr>
              <a:buSzPts val="1540"/>
              <a:buNone/>
            </a:pPr>
            <a:r>
              <a:rPr lang="en-IN" sz="1540"/>
              <a:t>	for(i=0;i&lt;n;i++)</a:t>
            </a:r>
            <a:endParaRPr/>
          </a:p>
          <a:p>
            <a:pPr indent="0" lvl="0" marL="0" rtl="0" algn="l">
              <a:lnSpc>
                <a:spcPct val="80000"/>
              </a:lnSpc>
              <a:spcBef>
                <a:spcPts val="308"/>
              </a:spcBef>
              <a:spcAft>
                <a:spcPts val="0"/>
              </a:spcAft>
              <a:buClr>
                <a:schemeClr val="accent1"/>
              </a:buClr>
              <a:buSzPts val="1540"/>
              <a:buNone/>
            </a:pPr>
            <a:r>
              <a:rPr lang="en-IN" sz="1540"/>
              <a:t>                    {</a:t>
            </a:r>
            <a:endParaRPr/>
          </a:p>
          <a:p>
            <a:pPr indent="0" lvl="0" marL="0" rtl="0" algn="l">
              <a:lnSpc>
                <a:spcPct val="80000"/>
              </a:lnSpc>
              <a:spcBef>
                <a:spcPts val="308"/>
              </a:spcBef>
              <a:spcAft>
                <a:spcPts val="0"/>
              </a:spcAft>
              <a:buClr>
                <a:schemeClr val="accent1"/>
              </a:buClr>
              <a:buSzPts val="1540"/>
              <a:buNone/>
            </a:pPr>
            <a:r>
              <a:rPr lang="en-IN" sz="1540"/>
              <a:t>	scanf("%d",&amp;arr[i]);</a:t>
            </a:r>
            <a:endParaRPr/>
          </a:p>
          <a:p>
            <a:pPr indent="0" lvl="0" marL="0" rtl="0" algn="l">
              <a:lnSpc>
                <a:spcPct val="80000"/>
              </a:lnSpc>
              <a:spcBef>
                <a:spcPts val="308"/>
              </a:spcBef>
              <a:spcAft>
                <a:spcPts val="0"/>
              </a:spcAft>
              <a:buClr>
                <a:schemeClr val="accent1"/>
              </a:buClr>
              <a:buSzPts val="1540"/>
              <a:buNone/>
            </a:pPr>
            <a:r>
              <a:rPr lang="en-IN" sz="1540"/>
              <a:t>                    }</a:t>
            </a:r>
            <a:endParaRPr/>
          </a:p>
          <a:p>
            <a:pPr indent="0" lvl="0" marL="0" rtl="0" algn="l">
              <a:lnSpc>
                <a:spcPct val="80000"/>
              </a:lnSpc>
              <a:spcBef>
                <a:spcPts val="308"/>
              </a:spcBef>
              <a:spcAft>
                <a:spcPts val="0"/>
              </a:spcAft>
              <a:buClr>
                <a:schemeClr val="accent1"/>
              </a:buClr>
              <a:buSzPts val="1540"/>
              <a:buNone/>
            </a:pPr>
            <a:r>
              <a:rPr lang="en-IN" sz="1540"/>
              <a:t>	printf("\n Passing elements by value:");</a:t>
            </a:r>
            <a:endParaRPr/>
          </a:p>
          <a:p>
            <a:pPr indent="0" lvl="0" marL="0" rtl="0" algn="l">
              <a:lnSpc>
                <a:spcPct val="80000"/>
              </a:lnSpc>
              <a:spcBef>
                <a:spcPts val="308"/>
              </a:spcBef>
              <a:spcAft>
                <a:spcPts val="0"/>
              </a:spcAft>
              <a:buClr>
                <a:schemeClr val="accent1"/>
              </a:buClr>
              <a:buSzPts val="1540"/>
              <a:buNone/>
            </a:pPr>
            <a:r>
              <a:rPr lang="en-IN" sz="1540"/>
              <a:t>	for(i=0;i&lt;5;i++)</a:t>
            </a:r>
            <a:endParaRPr/>
          </a:p>
          <a:p>
            <a:pPr indent="0" lvl="0" marL="0" rtl="0" algn="l">
              <a:lnSpc>
                <a:spcPct val="80000"/>
              </a:lnSpc>
              <a:spcBef>
                <a:spcPts val="308"/>
              </a:spcBef>
              <a:spcAft>
                <a:spcPts val="0"/>
              </a:spcAft>
              <a:buClr>
                <a:schemeClr val="accent1"/>
              </a:buClr>
              <a:buSzPts val="1540"/>
              <a:buNone/>
            </a:pPr>
            <a:r>
              <a:rPr lang="en-IN" sz="1540"/>
              <a:t>	{</a:t>
            </a:r>
            <a:endParaRPr/>
          </a:p>
          <a:p>
            <a:pPr indent="0" lvl="0" marL="0" rtl="0" algn="l">
              <a:lnSpc>
                <a:spcPct val="80000"/>
              </a:lnSpc>
              <a:spcBef>
                <a:spcPts val="308"/>
              </a:spcBef>
              <a:spcAft>
                <a:spcPts val="0"/>
              </a:spcAft>
              <a:buClr>
                <a:schemeClr val="accent1"/>
              </a:buClr>
              <a:buSzPts val="1540"/>
              <a:buNone/>
            </a:pPr>
            <a:r>
              <a:rPr lang="en-IN" sz="1540"/>
              <a:t>	value(arr[i]);//Passing array value by Call by value</a:t>
            </a:r>
            <a:endParaRPr/>
          </a:p>
          <a:p>
            <a:pPr indent="0" lvl="0" marL="0" rtl="0" algn="l">
              <a:lnSpc>
                <a:spcPct val="80000"/>
              </a:lnSpc>
              <a:spcBef>
                <a:spcPts val="308"/>
              </a:spcBef>
              <a:spcAft>
                <a:spcPts val="0"/>
              </a:spcAft>
              <a:buClr>
                <a:schemeClr val="accent1"/>
              </a:buClr>
              <a:buSzPts val="1540"/>
              <a:buNone/>
            </a:pPr>
            <a:r>
              <a:rPr lang="en-IN" sz="1540"/>
              <a:t>                      }</a:t>
            </a:r>
            <a:endParaRPr/>
          </a:p>
          <a:p>
            <a:pPr indent="0" lvl="0" marL="0" rtl="0" algn="l">
              <a:lnSpc>
                <a:spcPct val="80000"/>
              </a:lnSpc>
              <a:spcBef>
                <a:spcPts val="308"/>
              </a:spcBef>
              <a:spcAft>
                <a:spcPts val="0"/>
              </a:spcAft>
              <a:buClr>
                <a:schemeClr val="accent1"/>
              </a:buClr>
              <a:buSzPts val="1540"/>
              <a:buNone/>
            </a:pPr>
            <a:r>
              <a:rPr lang="en-IN" sz="1540"/>
              <a:t>	return 0;</a:t>
            </a:r>
            <a:endParaRPr/>
          </a:p>
          <a:p>
            <a:pPr indent="0" lvl="0" marL="0" rtl="0" algn="l">
              <a:lnSpc>
                <a:spcPct val="80000"/>
              </a:lnSpc>
              <a:spcBef>
                <a:spcPts val="308"/>
              </a:spcBef>
              <a:spcAft>
                <a:spcPts val="0"/>
              </a:spcAft>
              <a:buClr>
                <a:schemeClr val="accent1"/>
              </a:buClr>
              <a:buSzPts val="1540"/>
              <a:buNone/>
            </a:pPr>
            <a:r>
              <a:rPr lang="en-IN" sz="1540"/>
              <a:t>}</a:t>
            </a:r>
            <a:endParaRPr sz="1540"/>
          </a:p>
        </p:txBody>
      </p:sp>
      <p:sp>
        <p:nvSpPr>
          <p:cNvPr id="255" name="Google Shape;255;p21"/>
          <p:cNvSpPr txBox="1"/>
          <p:nvPr>
            <p:ph idx="2" type="body"/>
          </p:nvPr>
        </p:nvSpPr>
        <p:spPr>
          <a:xfrm>
            <a:off x="5638800" y="1285741"/>
            <a:ext cx="3048000" cy="45259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540"/>
              <a:buNone/>
            </a:pPr>
            <a:r>
              <a:t/>
            </a:r>
            <a:endParaRPr sz="1540"/>
          </a:p>
          <a:p>
            <a:pPr indent="0" lvl="0" marL="0" rtl="0" algn="l">
              <a:lnSpc>
                <a:spcPct val="80000"/>
              </a:lnSpc>
              <a:spcBef>
                <a:spcPts val="308"/>
              </a:spcBef>
              <a:spcAft>
                <a:spcPts val="0"/>
              </a:spcAft>
              <a:buClr>
                <a:schemeClr val="accent1"/>
              </a:buClr>
              <a:buSzPts val="1540"/>
              <a:buNone/>
            </a:pPr>
            <a:r>
              <a:rPr lang="en-IN" sz="1540"/>
              <a:t>void value(int u)</a:t>
            </a:r>
            <a:endParaRPr/>
          </a:p>
          <a:p>
            <a:pPr indent="0" lvl="0" marL="0" rtl="0" algn="l">
              <a:lnSpc>
                <a:spcPct val="80000"/>
              </a:lnSpc>
              <a:spcBef>
                <a:spcPts val="308"/>
              </a:spcBef>
              <a:spcAft>
                <a:spcPts val="0"/>
              </a:spcAft>
              <a:buClr>
                <a:schemeClr val="accent1"/>
              </a:buClr>
              <a:buSzPts val="1540"/>
              <a:buNone/>
            </a:pPr>
            <a:r>
              <a:rPr lang="en-IN" sz="1540"/>
              <a:t>{</a:t>
            </a:r>
            <a:endParaRPr/>
          </a:p>
          <a:p>
            <a:pPr indent="0" lvl="0" marL="0" rtl="0" algn="l">
              <a:lnSpc>
                <a:spcPct val="80000"/>
              </a:lnSpc>
              <a:spcBef>
                <a:spcPts val="308"/>
              </a:spcBef>
              <a:spcAft>
                <a:spcPts val="0"/>
              </a:spcAft>
              <a:buClr>
                <a:schemeClr val="accent1"/>
              </a:buClr>
              <a:buSzPts val="1540"/>
              <a:buNone/>
            </a:pPr>
            <a:r>
              <a:rPr lang="en-IN" sz="1540"/>
              <a:t>	printf("%d ",u);</a:t>
            </a:r>
            <a:endParaRPr/>
          </a:p>
          <a:p>
            <a:pPr indent="0" lvl="0" marL="0" rtl="0" algn="l">
              <a:lnSpc>
                <a:spcPct val="80000"/>
              </a:lnSpc>
              <a:spcBef>
                <a:spcPts val="308"/>
              </a:spcBef>
              <a:spcAft>
                <a:spcPts val="0"/>
              </a:spcAft>
              <a:buClr>
                <a:schemeClr val="accent1"/>
              </a:buClr>
              <a:buSzPts val="1540"/>
              <a:buNone/>
            </a:pPr>
            <a:r>
              <a:rPr lang="en-IN" sz="1540"/>
              <a:t>}</a:t>
            </a:r>
            <a:endParaRPr/>
          </a:p>
          <a:p>
            <a:pPr indent="-245109" lvl="0" marL="342900" rtl="0" algn="l">
              <a:lnSpc>
                <a:spcPct val="80000"/>
              </a:lnSpc>
              <a:spcBef>
                <a:spcPts val="308"/>
              </a:spcBef>
              <a:spcAft>
                <a:spcPts val="0"/>
              </a:spcAft>
              <a:buClr>
                <a:schemeClr val="accent1"/>
              </a:buClr>
              <a:buSzPts val="1540"/>
              <a:buNone/>
            </a:pPr>
            <a:r>
              <a:t/>
            </a:r>
            <a:endParaRPr sz="154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br>
              <a:rPr lang="en-IN" sz="3959"/>
            </a:br>
            <a:r>
              <a:rPr lang="en-IN" sz="3959"/>
              <a:t>Application Of Array :</a:t>
            </a:r>
            <a:br>
              <a:rPr lang="en-IN" sz="3959"/>
            </a:br>
            <a:endParaRPr sz="3959"/>
          </a:p>
        </p:txBody>
      </p:sp>
      <p:sp>
        <p:nvSpPr>
          <p:cNvPr id="261" name="Google Shape;261;p22"/>
          <p:cNvSpPr txBox="1"/>
          <p:nvPr>
            <p:ph idx="1" type="body"/>
          </p:nvPr>
        </p:nvSpPr>
        <p:spPr>
          <a:xfrm>
            <a:off x="457200" y="1600200"/>
            <a:ext cx="8458200" cy="452596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220"/>
              <a:buNone/>
            </a:pPr>
            <a:r>
              <a:rPr b="1" lang="en-IN" sz="2220"/>
              <a:t>Stores Elements of Same Data Type</a:t>
            </a:r>
            <a:endParaRPr b="1" sz="2220"/>
          </a:p>
          <a:p>
            <a:pPr indent="0" lvl="0" marL="0" rtl="0" algn="just">
              <a:lnSpc>
                <a:spcPct val="90000"/>
              </a:lnSpc>
              <a:spcBef>
                <a:spcPts val="600"/>
              </a:spcBef>
              <a:spcAft>
                <a:spcPts val="0"/>
              </a:spcAft>
              <a:buClr>
                <a:schemeClr val="accent1"/>
              </a:buClr>
              <a:buSzPts val="2220"/>
              <a:buChar char="•"/>
            </a:pPr>
            <a:r>
              <a:rPr lang="en-IN" sz="2220"/>
              <a:t>Array is used to store the number of elements that are of same data type.</a:t>
            </a:r>
            <a:endParaRPr sz="2220"/>
          </a:p>
          <a:p>
            <a:pPr indent="0" lvl="0" marL="0" rtl="0" algn="just">
              <a:lnSpc>
                <a:spcPct val="90000"/>
              </a:lnSpc>
              <a:spcBef>
                <a:spcPts val="600"/>
              </a:spcBef>
              <a:spcAft>
                <a:spcPts val="0"/>
              </a:spcAft>
              <a:buClr>
                <a:schemeClr val="accent1"/>
              </a:buClr>
              <a:buSzPts val="2220"/>
              <a:buChar char="•"/>
            </a:pPr>
            <a:r>
              <a:rPr lang="en-IN" sz="2220"/>
              <a:t>Eg: </a:t>
            </a:r>
            <a:r>
              <a:rPr lang="en-IN" sz="2220">
                <a:latin typeface="Droid Sans Mono"/>
                <a:ea typeface="Droid Sans Mono"/>
                <a:cs typeface="Droid Sans Mono"/>
                <a:sym typeface="Droid Sans Mono"/>
              </a:rPr>
              <a:t>int students[30];</a:t>
            </a:r>
            <a:endParaRPr/>
          </a:p>
          <a:p>
            <a:pPr indent="0" lvl="0" marL="0" rtl="0" algn="just">
              <a:lnSpc>
                <a:spcPct val="90000"/>
              </a:lnSpc>
              <a:spcBef>
                <a:spcPts val="600"/>
              </a:spcBef>
              <a:spcAft>
                <a:spcPts val="0"/>
              </a:spcAft>
              <a:buClr>
                <a:schemeClr val="accent1"/>
              </a:buClr>
              <a:buSzPts val="2220"/>
              <a:buChar char="•"/>
            </a:pPr>
            <a:r>
              <a:rPr lang="en-IN" sz="2220"/>
              <a:t>array of marks of five subjects for single student. </a:t>
            </a:r>
            <a:endParaRPr/>
          </a:p>
          <a:p>
            <a:pPr indent="0" lvl="0" marL="0" rtl="0" algn="just">
              <a:lnSpc>
                <a:spcPct val="90000"/>
              </a:lnSpc>
              <a:spcBef>
                <a:spcPts val="600"/>
              </a:spcBef>
              <a:spcAft>
                <a:spcPts val="0"/>
              </a:spcAft>
              <a:buClr>
                <a:schemeClr val="accent1"/>
              </a:buClr>
              <a:buSzPts val="2220"/>
              <a:buNone/>
            </a:pPr>
            <a:r>
              <a:rPr lang="en-IN" sz="2220"/>
              <a:t>     </a:t>
            </a:r>
            <a:r>
              <a:rPr lang="en-IN" sz="2220">
                <a:latin typeface="Droid Sans Mono"/>
                <a:ea typeface="Droid Sans Mono"/>
                <a:cs typeface="Droid Sans Mono"/>
                <a:sym typeface="Droid Sans Mono"/>
              </a:rPr>
              <a:t>float marks[5];</a:t>
            </a:r>
            <a:endParaRPr/>
          </a:p>
          <a:p>
            <a:pPr indent="0" lvl="0" marL="0" rtl="0" algn="just">
              <a:lnSpc>
                <a:spcPct val="90000"/>
              </a:lnSpc>
              <a:spcBef>
                <a:spcPts val="600"/>
              </a:spcBef>
              <a:spcAft>
                <a:spcPts val="0"/>
              </a:spcAft>
              <a:buClr>
                <a:schemeClr val="accent1"/>
              </a:buClr>
              <a:buSzPts val="2220"/>
              <a:buChar char="•"/>
            </a:pPr>
            <a:r>
              <a:rPr lang="en-IN" sz="2220"/>
              <a:t>array of marks of five subjects for 30 students. </a:t>
            </a:r>
            <a:endParaRPr/>
          </a:p>
          <a:p>
            <a:pPr indent="0" lvl="0" marL="0" rtl="0" algn="just">
              <a:lnSpc>
                <a:spcPct val="90000"/>
              </a:lnSpc>
              <a:spcBef>
                <a:spcPts val="600"/>
              </a:spcBef>
              <a:spcAft>
                <a:spcPts val="0"/>
              </a:spcAft>
              <a:buClr>
                <a:schemeClr val="accent1"/>
              </a:buClr>
              <a:buSzPts val="2220"/>
              <a:buNone/>
            </a:pPr>
            <a:r>
              <a:rPr lang="en-IN" sz="2220"/>
              <a:t>     </a:t>
            </a:r>
            <a:r>
              <a:rPr lang="en-IN" sz="2220">
                <a:latin typeface="Droid Sans Mono"/>
                <a:ea typeface="Droid Sans Mono"/>
                <a:cs typeface="Droid Sans Mono"/>
                <a:sym typeface="Droid Sans Mono"/>
              </a:rPr>
              <a:t>float marks[30][5]</a:t>
            </a:r>
            <a:endParaRPr sz="2220">
              <a:latin typeface="Droid Sans Mono"/>
              <a:ea typeface="Droid Sans Mono"/>
              <a:cs typeface="Droid Sans Mono"/>
              <a:sym typeface="Droid Sans Mono"/>
            </a:endParaRPr>
          </a:p>
          <a:p>
            <a:pPr indent="0" lvl="0" marL="0" rtl="0" algn="just">
              <a:lnSpc>
                <a:spcPct val="90000"/>
              </a:lnSpc>
              <a:spcBef>
                <a:spcPts val="600"/>
              </a:spcBef>
              <a:spcAft>
                <a:spcPts val="0"/>
              </a:spcAft>
              <a:buClr>
                <a:schemeClr val="accent1"/>
              </a:buClr>
              <a:buSzPts val="2220"/>
              <a:buChar char="•"/>
            </a:pPr>
            <a:r>
              <a:rPr lang="en-IN" sz="2220"/>
              <a:t>Similarly if we declare the character array then it can hold only character. </a:t>
            </a:r>
            <a:endParaRPr sz="2220"/>
          </a:p>
          <a:p>
            <a:pPr indent="0" lvl="0" marL="0" rtl="0" algn="just">
              <a:lnSpc>
                <a:spcPct val="90000"/>
              </a:lnSpc>
              <a:spcBef>
                <a:spcPts val="600"/>
              </a:spcBef>
              <a:spcAft>
                <a:spcPts val="0"/>
              </a:spcAft>
              <a:buClr>
                <a:schemeClr val="accent1"/>
              </a:buClr>
              <a:buSzPts val="2220"/>
              <a:buChar char="•"/>
            </a:pPr>
            <a:r>
              <a:rPr lang="en-IN" sz="2220"/>
              <a:t>So in short character array can store character variables while floating array stores only floating numbers.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67" name="Google Shape;267;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220"/>
              <a:buNone/>
            </a:pPr>
            <a:r>
              <a:rPr b="1" lang="en-IN" sz="2220"/>
              <a:t>Array Used for Maintaining multiple variable names using single name</a:t>
            </a:r>
            <a:endParaRPr/>
          </a:p>
          <a:p>
            <a:pPr indent="0" lvl="0" marL="0" rtl="0" algn="just">
              <a:lnSpc>
                <a:spcPct val="90000"/>
              </a:lnSpc>
              <a:spcBef>
                <a:spcPts val="600"/>
              </a:spcBef>
              <a:spcAft>
                <a:spcPts val="0"/>
              </a:spcAft>
              <a:buClr>
                <a:schemeClr val="accent1"/>
              </a:buClr>
              <a:buSzPts val="2220"/>
              <a:buNone/>
            </a:pPr>
            <a:r>
              <a:rPr lang="en-IN" sz="2220"/>
              <a:t>Suppose we need to store 5 roll numbers of students then without declaration of array we need to declare following -</a:t>
            </a:r>
            <a:endParaRPr/>
          </a:p>
          <a:p>
            <a:pPr indent="0" lvl="0" marL="0" rtl="0" algn="just">
              <a:lnSpc>
                <a:spcPct val="90000"/>
              </a:lnSpc>
              <a:spcBef>
                <a:spcPts val="600"/>
              </a:spcBef>
              <a:spcAft>
                <a:spcPts val="0"/>
              </a:spcAft>
              <a:buClr>
                <a:schemeClr val="accent1"/>
              </a:buClr>
              <a:buSzPts val="2220"/>
              <a:buNone/>
            </a:pPr>
            <a:r>
              <a:rPr lang="en-IN" sz="2220"/>
              <a:t>int roll1,roll2,roll3,roll4,roll5;</a:t>
            </a:r>
            <a:endParaRPr/>
          </a:p>
          <a:p>
            <a:pPr indent="-457200" lvl="0" marL="457200" rtl="0" algn="just">
              <a:lnSpc>
                <a:spcPct val="90000"/>
              </a:lnSpc>
              <a:spcBef>
                <a:spcPts val="600"/>
              </a:spcBef>
              <a:spcAft>
                <a:spcPts val="0"/>
              </a:spcAft>
              <a:buClr>
                <a:schemeClr val="accent1"/>
              </a:buClr>
              <a:buSzPts val="2220"/>
              <a:buAutoNum type="arabicPeriod"/>
            </a:pPr>
            <a:r>
              <a:rPr lang="en-IN" sz="2220"/>
              <a:t>Now in order to get roll number of first student we need to access  roll1.</a:t>
            </a:r>
            <a:endParaRPr/>
          </a:p>
          <a:p>
            <a:pPr indent="-457200" lvl="0" marL="457200" rtl="0" algn="just">
              <a:lnSpc>
                <a:spcPct val="90000"/>
              </a:lnSpc>
              <a:spcBef>
                <a:spcPts val="600"/>
              </a:spcBef>
              <a:spcAft>
                <a:spcPts val="0"/>
              </a:spcAft>
              <a:buClr>
                <a:schemeClr val="accent1"/>
              </a:buClr>
              <a:buSzPts val="2220"/>
              <a:buAutoNum type="arabicPeriod"/>
            </a:pPr>
            <a:r>
              <a:rPr lang="en-IN" sz="2220"/>
              <a:t>Guess if we need to store roll numbers of 100 students then what will be the procedure.</a:t>
            </a:r>
            <a:endParaRPr/>
          </a:p>
          <a:p>
            <a:pPr indent="-457200" lvl="0" marL="457200" rtl="0" algn="just">
              <a:lnSpc>
                <a:spcPct val="90000"/>
              </a:lnSpc>
              <a:spcBef>
                <a:spcPts val="600"/>
              </a:spcBef>
              <a:spcAft>
                <a:spcPts val="0"/>
              </a:spcAft>
              <a:buClr>
                <a:schemeClr val="accent1"/>
              </a:buClr>
              <a:buSzPts val="2220"/>
              <a:buAutoNum type="arabicPeriod"/>
            </a:pPr>
            <a:r>
              <a:rPr lang="en-IN" sz="2220"/>
              <a:t>Maintaining all the variables and remembering all these things is very difficult.</a:t>
            </a:r>
            <a:endParaRPr/>
          </a:p>
          <a:p>
            <a:pPr indent="-342900" lvl="0" marL="342900" rtl="0" algn="just">
              <a:lnSpc>
                <a:spcPct val="90000"/>
              </a:lnSpc>
              <a:spcBef>
                <a:spcPts val="600"/>
              </a:spcBef>
              <a:spcAft>
                <a:spcPts val="0"/>
              </a:spcAft>
              <a:buClr>
                <a:schemeClr val="accent1"/>
              </a:buClr>
              <a:buSzPts val="2220"/>
              <a:buFont typeface="Noto Sans Symbols"/>
              <a:buChar char="⮚"/>
            </a:pPr>
            <a:r>
              <a:rPr lang="en-IN" sz="2220"/>
              <a:t>So we are using array which can store multiple values and we have to remember just single variable name.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74" name="Google Shape;274;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None/>
            </a:pPr>
            <a:r>
              <a:rPr b="1" lang="en-IN" sz="2400"/>
              <a:t>Array Can be Used for Sorting Elements</a:t>
            </a:r>
            <a:endParaRPr sz="2400"/>
          </a:p>
          <a:p>
            <a:pPr indent="-342900" lvl="0" marL="342900" rtl="0" algn="l">
              <a:spcBef>
                <a:spcPts val="600"/>
              </a:spcBef>
              <a:spcAft>
                <a:spcPts val="0"/>
              </a:spcAft>
              <a:buClr>
                <a:schemeClr val="accent1"/>
              </a:buClr>
              <a:buSzPts val="2400"/>
              <a:buChar char="•"/>
            </a:pPr>
            <a:r>
              <a:rPr lang="en-IN" sz="2400"/>
              <a:t>We can store elements to be sorted in an array and then by using different sorting technique we can sort the elements.</a:t>
            </a:r>
            <a:endParaRPr/>
          </a:p>
          <a:p>
            <a:pPr indent="0" lvl="0" marL="0" rtl="0" algn="l">
              <a:spcBef>
                <a:spcPts val="600"/>
              </a:spcBef>
              <a:spcAft>
                <a:spcPts val="0"/>
              </a:spcAft>
              <a:buClr>
                <a:schemeClr val="accent1"/>
              </a:buClr>
              <a:buSzPts val="2400"/>
              <a:buNone/>
            </a:pPr>
            <a:r>
              <a:rPr lang="en-IN" sz="2400"/>
              <a:t>Different Sorting Techniques are :</a:t>
            </a:r>
            <a:endParaRPr/>
          </a:p>
          <a:p>
            <a:pPr indent="0" lvl="0" marL="0" rtl="0" algn="l">
              <a:spcBef>
                <a:spcPts val="600"/>
              </a:spcBef>
              <a:spcAft>
                <a:spcPts val="0"/>
              </a:spcAft>
              <a:buClr>
                <a:schemeClr val="accent1"/>
              </a:buClr>
              <a:buSzPts val="2400"/>
              <a:buNone/>
            </a:pPr>
            <a:r>
              <a:rPr lang="en-IN" sz="2400"/>
              <a:t>1. Bubble Sort</a:t>
            </a:r>
            <a:endParaRPr/>
          </a:p>
          <a:p>
            <a:pPr indent="0" lvl="0" marL="0" rtl="0" algn="l">
              <a:spcBef>
                <a:spcPts val="600"/>
              </a:spcBef>
              <a:spcAft>
                <a:spcPts val="0"/>
              </a:spcAft>
              <a:buClr>
                <a:schemeClr val="accent1"/>
              </a:buClr>
              <a:buSzPts val="2400"/>
              <a:buNone/>
            </a:pPr>
            <a:r>
              <a:rPr lang="en-IN" sz="2400"/>
              <a:t>2. Insertion Sort</a:t>
            </a:r>
            <a:endParaRPr/>
          </a:p>
          <a:p>
            <a:pPr indent="0" lvl="0" marL="0" rtl="0" algn="l">
              <a:spcBef>
                <a:spcPts val="600"/>
              </a:spcBef>
              <a:spcAft>
                <a:spcPts val="0"/>
              </a:spcAft>
              <a:buClr>
                <a:schemeClr val="accent1"/>
              </a:buClr>
              <a:buSzPts val="2400"/>
              <a:buNone/>
            </a:pPr>
            <a:r>
              <a:rPr lang="en-IN" sz="2400"/>
              <a:t>3. Selection Sort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80" name="Google Shape;280;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None/>
            </a:pPr>
            <a:r>
              <a:rPr b="1" lang="en-IN" sz="2400"/>
              <a:t>Array Can Perform Matrix Operation</a:t>
            </a:r>
            <a:endParaRPr sz="2400"/>
          </a:p>
          <a:p>
            <a:pPr indent="0" lvl="0" marL="0" rtl="0" algn="l">
              <a:spcBef>
                <a:spcPts val="600"/>
              </a:spcBef>
              <a:spcAft>
                <a:spcPts val="0"/>
              </a:spcAft>
              <a:buClr>
                <a:schemeClr val="accent1"/>
              </a:buClr>
              <a:buSzPts val="2400"/>
              <a:buNone/>
            </a:pPr>
            <a:r>
              <a:rPr lang="en-IN" sz="2400"/>
              <a:t>Matrix operations can be performed using the array. We can use 2-D array</a:t>
            </a:r>
            <a:endParaRPr/>
          </a:p>
          <a:p>
            <a:pPr indent="0" lvl="0" marL="0" rtl="0" algn="l">
              <a:spcBef>
                <a:spcPts val="600"/>
              </a:spcBef>
              <a:spcAft>
                <a:spcPts val="0"/>
              </a:spcAft>
              <a:buClr>
                <a:schemeClr val="accent1"/>
              </a:buClr>
              <a:buSzPts val="2400"/>
              <a:buChar char="•"/>
            </a:pPr>
            <a:r>
              <a:rPr lang="en-IN" sz="2400"/>
              <a:t>To store the matrix.</a:t>
            </a:r>
            <a:endParaRPr/>
          </a:p>
          <a:p>
            <a:pPr indent="0" lvl="0" marL="0" rtl="0" algn="l">
              <a:spcBef>
                <a:spcPts val="600"/>
              </a:spcBef>
              <a:spcAft>
                <a:spcPts val="0"/>
              </a:spcAft>
              <a:buClr>
                <a:schemeClr val="accent1"/>
              </a:buClr>
              <a:buSzPts val="2400"/>
              <a:buChar char="•"/>
            </a:pPr>
            <a:r>
              <a:rPr lang="en-IN" sz="2400"/>
              <a:t>To perform all mathematical manipulations on matrix.</a:t>
            </a:r>
            <a:endParaRPr/>
          </a:p>
          <a:p>
            <a:pPr indent="0" lvl="0" marL="0" rtl="0" algn="l">
              <a:spcBef>
                <a:spcPts val="600"/>
              </a:spcBef>
              <a:spcAft>
                <a:spcPts val="0"/>
              </a:spcAft>
              <a:buClr>
                <a:schemeClr val="accent1"/>
              </a:buClr>
              <a:buSzPts val="2400"/>
              <a:buChar char="•"/>
            </a:pPr>
            <a:r>
              <a:rPr lang="en-IN" sz="2400"/>
              <a:t>Matrix can be multi-dimensional.</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Searching in Arrays</a:t>
            </a:r>
            <a:endParaRPr/>
          </a:p>
        </p:txBody>
      </p:sp>
      <p:sp>
        <p:nvSpPr>
          <p:cNvPr id="286" name="Google Shape;286;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3200"/>
              <a:buChar char="•"/>
            </a:pPr>
            <a:r>
              <a:rPr lang="en-IN"/>
              <a:t>The process of finding a particular element of an array is called searching.</a:t>
            </a:r>
            <a:endParaRPr/>
          </a:p>
          <a:p>
            <a:pPr indent="-342900" lvl="0" marL="342900" rtl="0" algn="l">
              <a:spcBef>
                <a:spcPts val="640"/>
              </a:spcBef>
              <a:spcAft>
                <a:spcPts val="0"/>
              </a:spcAft>
              <a:buClr>
                <a:schemeClr val="accent1"/>
              </a:buClr>
              <a:buSzPts val="3200"/>
              <a:buChar char="•"/>
            </a:pPr>
            <a:r>
              <a:rPr lang="en-IN"/>
              <a:t>Search an array for a </a:t>
            </a:r>
            <a:r>
              <a:rPr i="1" lang="en-IN"/>
              <a:t>key </a:t>
            </a:r>
            <a:r>
              <a:rPr lang="en-IN"/>
              <a:t>value.</a:t>
            </a:r>
            <a:endParaRPr/>
          </a:p>
          <a:p>
            <a:pPr indent="-342900" lvl="0" marL="342900" rtl="0" algn="l">
              <a:spcBef>
                <a:spcPts val="640"/>
              </a:spcBef>
              <a:spcAft>
                <a:spcPts val="0"/>
              </a:spcAft>
              <a:buClr>
                <a:schemeClr val="accent1"/>
              </a:buClr>
              <a:buSzPts val="3200"/>
              <a:buChar char="•"/>
            </a:pPr>
            <a:r>
              <a:rPr lang="en-IN"/>
              <a:t>Two searching techniques:</a:t>
            </a:r>
            <a:endParaRPr/>
          </a:p>
          <a:p>
            <a:pPr indent="-285750" lvl="1" marL="742950" rtl="0" algn="l">
              <a:spcBef>
                <a:spcPts val="560"/>
              </a:spcBef>
              <a:spcAft>
                <a:spcPts val="0"/>
              </a:spcAft>
              <a:buClr>
                <a:schemeClr val="accent1"/>
              </a:buClr>
              <a:buSzPts val="2800"/>
              <a:buChar char="–"/>
            </a:pPr>
            <a:r>
              <a:rPr lang="en-IN"/>
              <a:t>Linear search</a:t>
            </a:r>
            <a:endParaRPr/>
          </a:p>
          <a:p>
            <a:pPr indent="-285750" lvl="1" marL="742950" rtl="0" algn="l">
              <a:spcBef>
                <a:spcPts val="560"/>
              </a:spcBef>
              <a:spcAft>
                <a:spcPts val="0"/>
              </a:spcAft>
              <a:buClr>
                <a:schemeClr val="accent1"/>
              </a:buClr>
              <a:buSzPts val="2800"/>
              <a:buChar char="–"/>
            </a:pPr>
            <a:r>
              <a:rPr lang="en-IN"/>
              <a:t>Binary search</a:t>
            </a:r>
            <a:endParaRPr/>
          </a:p>
          <a:p>
            <a:pPr indent="-139700" lvl="0" marL="342900" rtl="0" algn="l">
              <a:spcBef>
                <a:spcPts val="640"/>
              </a:spcBef>
              <a:spcAft>
                <a:spcPts val="0"/>
              </a:spcAft>
              <a:buClr>
                <a:schemeClr val="accent1"/>
              </a:buClr>
              <a:buSzPts val="32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Linear search</a:t>
            </a:r>
            <a:endParaRPr/>
          </a:p>
        </p:txBody>
      </p:sp>
      <p:sp>
        <p:nvSpPr>
          <p:cNvPr id="292" name="Google Shape;292;p27"/>
          <p:cNvSpPr txBox="1"/>
          <p:nvPr>
            <p:ph idx="1" type="body"/>
          </p:nvPr>
        </p:nvSpPr>
        <p:spPr>
          <a:xfrm>
            <a:off x="457200" y="1600200"/>
            <a:ext cx="8229600" cy="456510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1"/>
              </a:buClr>
              <a:buSzPts val="2960"/>
              <a:buChar char="•"/>
            </a:pPr>
            <a:r>
              <a:rPr lang="en-IN" sz="2960">
                <a:solidFill>
                  <a:schemeClr val="accent1"/>
                </a:solidFill>
              </a:rPr>
              <a:t>Linear search</a:t>
            </a:r>
            <a:endParaRPr/>
          </a:p>
          <a:p>
            <a:pPr indent="-285750" lvl="1" marL="742950" rtl="0" algn="l">
              <a:lnSpc>
                <a:spcPct val="90000"/>
              </a:lnSpc>
              <a:spcBef>
                <a:spcPts val="518"/>
              </a:spcBef>
              <a:spcAft>
                <a:spcPts val="0"/>
              </a:spcAft>
              <a:buClr>
                <a:schemeClr val="accent1"/>
              </a:buClr>
              <a:buSzPts val="2590"/>
              <a:buChar char="–"/>
            </a:pPr>
            <a:r>
              <a:rPr lang="en-IN" sz="2590">
                <a:solidFill>
                  <a:schemeClr val="accent1"/>
                </a:solidFill>
              </a:rPr>
              <a:t>Simple </a:t>
            </a:r>
            <a:endParaRPr/>
          </a:p>
          <a:p>
            <a:pPr indent="-285750" lvl="1" marL="742950" rtl="0" algn="l">
              <a:lnSpc>
                <a:spcPct val="90000"/>
              </a:lnSpc>
              <a:spcBef>
                <a:spcPts val="518"/>
              </a:spcBef>
              <a:spcAft>
                <a:spcPts val="0"/>
              </a:spcAft>
              <a:buClr>
                <a:schemeClr val="accent1"/>
              </a:buClr>
              <a:buSzPts val="2590"/>
              <a:buChar char="–"/>
            </a:pPr>
            <a:r>
              <a:rPr lang="en-IN" sz="2590">
                <a:solidFill>
                  <a:schemeClr val="accent1"/>
                </a:solidFill>
              </a:rPr>
              <a:t>Compare each element of array with key value</a:t>
            </a:r>
            <a:endParaRPr/>
          </a:p>
          <a:p>
            <a:pPr indent="-285750" lvl="1" marL="742950" rtl="0" algn="l">
              <a:lnSpc>
                <a:spcPct val="90000"/>
              </a:lnSpc>
              <a:spcBef>
                <a:spcPts val="518"/>
              </a:spcBef>
              <a:spcAft>
                <a:spcPts val="0"/>
              </a:spcAft>
              <a:buClr>
                <a:schemeClr val="accent1"/>
              </a:buClr>
              <a:buSzPts val="2590"/>
              <a:buChar char="–"/>
            </a:pPr>
            <a:r>
              <a:rPr lang="en-IN" sz="2590">
                <a:solidFill>
                  <a:schemeClr val="accent1"/>
                </a:solidFill>
              </a:rPr>
              <a:t>Useful for small and unsorted arrays</a:t>
            </a:r>
            <a:endParaRPr/>
          </a:p>
          <a:p>
            <a:pPr indent="-342900" lvl="0" marL="342900" rtl="0" algn="l">
              <a:lnSpc>
                <a:spcPct val="90000"/>
              </a:lnSpc>
              <a:spcBef>
                <a:spcPts val="592"/>
              </a:spcBef>
              <a:spcAft>
                <a:spcPts val="0"/>
              </a:spcAft>
              <a:buClr>
                <a:schemeClr val="accent1"/>
              </a:buClr>
              <a:buSzPts val="2960"/>
              <a:buChar char="•"/>
            </a:pPr>
            <a:r>
              <a:rPr lang="en-IN" sz="2960"/>
              <a:t>It simply examines each element sequentially, starting with the first element, until it finds the key element or it reaches the end of the array.</a:t>
            </a:r>
            <a:endParaRPr/>
          </a:p>
          <a:p>
            <a:pPr indent="-342900" lvl="0" marL="342900" rtl="0" algn="l">
              <a:lnSpc>
                <a:spcPct val="90000"/>
              </a:lnSpc>
              <a:spcBef>
                <a:spcPts val="592"/>
              </a:spcBef>
              <a:spcAft>
                <a:spcPts val="0"/>
              </a:spcAft>
              <a:buClr>
                <a:schemeClr val="accent1"/>
              </a:buClr>
              <a:buSzPts val="2960"/>
              <a:buNone/>
            </a:pPr>
            <a:r>
              <a:rPr lang="en-IN" sz="2960"/>
              <a:t>	Example: If you were looking for someone on a moving passenger train, you would use a sequential search.</a:t>
            </a:r>
            <a:endParaRPr/>
          </a:p>
          <a:p>
            <a:pPr indent="-121284" lvl="1" marL="742950" rtl="0" algn="l">
              <a:lnSpc>
                <a:spcPct val="90000"/>
              </a:lnSpc>
              <a:spcBef>
                <a:spcPts val="518"/>
              </a:spcBef>
              <a:spcAft>
                <a:spcPts val="0"/>
              </a:spcAft>
              <a:buClr>
                <a:schemeClr val="accent1"/>
              </a:buClr>
              <a:buSzPts val="2590"/>
              <a:buNone/>
            </a:pPr>
            <a:r>
              <a:t/>
            </a:r>
            <a:endParaRPr sz="259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500"/>
                                        <p:tgtEl>
                                          <p:spTgt spid="2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animEffect filter="fade" transition="in">
                                      <p:cBhvr>
                                        <p:cTn dur="500"/>
                                        <p:tgtEl>
                                          <p:spTgt spid="2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animEffect filter="fade" transition="in">
                                      <p:cBhvr>
                                        <p:cTn dur="500"/>
                                        <p:tgtEl>
                                          <p:spTgt spid="2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animEffect filter="fade" transition="in">
                                      <p:cBhvr>
                                        <p:cTn dur="500"/>
                                        <p:tgtEl>
                                          <p:spTgt spid="2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animEffect filter="fade" transition="in">
                                      <p:cBhvr>
                                        <p:cTn dur="500"/>
                                        <p:tgtEl>
                                          <p:spTgt spid="2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animEffect filter="fade" transition="in">
                                      <p:cBhvr>
                                        <p:cTn dur="500"/>
                                        <p:tgtEl>
                                          <p:spTgt spid="2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2">
                                            <p:txEl>
                                              <p:pRg end="6" st="6"/>
                                            </p:txEl>
                                          </p:spTgt>
                                        </p:tgtEl>
                                        <p:attrNameLst>
                                          <p:attrName>style.visibility</p:attrName>
                                        </p:attrNameLst>
                                      </p:cBhvr>
                                      <p:to>
                                        <p:strVal val="visible"/>
                                      </p:to>
                                    </p:set>
                                    <p:animEffect filter="fade" transition="in">
                                      <p:cBhvr>
                                        <p:cTn dur="500"/>
                                        <p:tgtEl>
                                          <p:spTgt spid="29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28"/>
          <p:cNvSpPr txBox="1"/>
          <p:nvPr>
            <p:ph type="title"/>
          </p:nvPr>
        </p:nvSpPr>
        <p:spPr>
          <a:xfrm>
            <a:off x="0" y="-76200"/>
            <a:ext cx="8382000" cy="944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IN" sz="2400"/>
              <a:t>Program example-WAP to implement linear search in 1D array element</a:t>
            </a:r>
            <a:endParaRPr sz="2400"/>
          </a:p>
        </p:txBody>
      </p:sp>
      <p:sp>
        <p:nvSpPr>
          <p:cNvPr id="298" name="Google Shape;298;p28"/>
          <p:cNvSpPr txBox="1"/>
          <p:nvPr>
            <p:ph idx="1" type="body"/>
          </p:nvPr>
        </p:nvSpPr>
        <p:spPr>
          <a:xfrm>
            <a:off x="457200" y="868362"/>
            <a:ext cx="4038600" cy="56848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377"/>
              <a:buNone/>
            </a:pPr>
            <a:r>
              <a:rPr lang="en-IN" sz="1377"/>
              <a:t>#include &lt;stdio.h&gt;</a:t>
            </a:r>
            <a:endParaRPr/>
          </a:p>
          <a:p>
            <a:pPr indent="0" lvl="0" marL="0" rtl="0" algn="l">
              <a:lnSpc>
                <a:spcPct val="80000"/>
              </a:lnSpc>
              <a:spcBef>
                <a:spcPts val="275"/>
              </a:spcBef>
              <a:spcAft>
                <a:spcPts val="0"/>
              </a:spcAft>
              <a:buClr>
                <a:schemeClr val="accent1"/>
              </a:buClr>
              <a:buSzPts val="1377"/>
              <a:buNone/>
            </a:pPr>
            <a:r>
              <a:rPr lang="en-IN" sz="1377"/>
              <a:t>int main()</a:t>
            </a:r>
            <a:endParaRPr/>
          </a:p>
          <a:p>
            <a:pPr indent="0" lvl="0" marL="0" rtl="0" algn="l">
              <a:lnSpc>
                <a:spcPct val="80000"/>
              </a:lnSpc>
              <a:spcBef>
                <a:spcPts val="275"/>
              </a:spcBef>
              <a:spcAft>
                <a:spcPts val="0"/>
              </a:spcAft>
              <a:buClr>
                <a:schemeClr val="accent1"/>
              </a:buClr>
              <a:buSzPts val="1377"/>
              <a:buNone/>
            </a:pPr>
            <a:r>
              <a:rPr lang="en-IN" sz="1377"/>
              <a:t>{</a:t>
            </a:r>
            <a:endParaRPr/>
          </a:p>
          <a:p>
            <a:pPr indent="0" lvl="0" marL="0" rtl="0" algn="l">
              <a:lnSpc>
                <a:spcPct val="80000"/>
              </a:lnSpc>
              <a:spcBef>
                <a:spcPts val="275"/>
              </a:spcBef>
              <a:spcAft>
                <a:spcPts val="0"/>
              </a:spcAft>
              <a:buClr>
                <a:schemeClr val="accent1"/>
              </a:buClr>
              <a:buSzPts val="1377"/>
              <a:buNone/>
            </a:pPr>
            <a:r>
              <a:rPr lang="en-IN" sz="1377"/>
              <a:t>   int a[50];</a:t>
            </a:r>
            <a:endParaRPr/>
          </a:p>
          <a:p>
            <a:pPr indent="0" lvl="0" marL="0" rtl="0" algn="l">
              <a:lnSpc>
                <a:spcPct val="80000"/>
              </a:lnSpc>
              <a:spcBef>
                <a:spcPts val="275"/>
              </a:spcBef>
              <a:spcAft>
                <a:spcPts val="0"/>
              </a:spcAft>
              <a:buClr>
                <a:schemeClr val="accent1"/>
              </a:buClr>
              <a:buSzPts val="1377"/>
              <a:buNone/>
            </a:pPr>
            <a:r>
              <a:rPr lang="en-IN" sz="1377"/>
              <a:t>   int i, loc = -1, key,n;</a:t>
            </a:r>
            <a:endParaRPr/>
          </a:p>
          <a:p>
            <a:pPr indent="0" lvl="0" marL="0" rtl="0" algn="l">
              <a:lnSpc>
                <a:spcPct val="80000"/>
              </a:lnSpc>
              <a:spcBef>
                <a:spcPts val="275"/>
              </a:spcBef>
              <a:spcAft>
                <a:spcPts val="0"/>
              </a:spcAft>
              <a:buClr>
                <a:schemeClr val="accent1"/>
              </a:buClr>
              <a:buSzPts val="1377"/>
              <a:buNone/>
            </a:pPr>
            <a:r>
              <a:rPr lang="en-IN" sz="1377"/>
              <a:t>   printf("\n Enter value of n:");</a:t>
            </a:r>
            <a:endParaRPr/>
          </a:p>
          <a:p>
            <a:pPr indent="0" lvl="0" marL="0" rtl="0" algn="l">
              <a:lnSpc>
                <a:spcPct val="80000"/>
              </a:lnSpc>
              <a:spcBef>
                <a:spcPts val="275"/>
              </a:spcBef>
              <a:spcAft>
                <a:spcPts val="0"/>
              </a:spcAft>
              <a:buClr>
                <a:schemeClr val="accent1"/>
              </a:buClr>
              <a:buSzPts val="1377"/>
              <a:buNone/>
            </a:pPr>
            <a:r>
              <a:rPr lang="en-IN" sz="1377"/>
              <a:t>   scanf("%d",&amp;n);</a:t>
            </a:r>
            <a:endParaRPr/>
          </a:p>
          <a:p>
            <a:pPr indent="0" lvl="0" marL="0" rtl="0" algn="l">
              <a:lnSpc>
                <a:spcPct val="80000"/>
              </a:lnSpc>
              <a:spcBef>
                <a:spcPts val="275"/>
              </a:spcBef>
              <a:spcAft>
                <a:spcPts val="0"/>
              </a:spcAft>
              <a:buClr>
                <a:schemeClr val="accent1"/>
              </a:buClr>
              <a:buSzPts val="1377"/>
              <a:buNone/>
            </a:pPr>
            <a:r>
              <a:rPr lang="en-IN" sz="1377"/>
              <a:t>   printf("\n Enter the elements:");</a:t>
            </a:r>
            <a:endParaRPr/>
          </a:p>
          <a:p>
            <a:pPr indent="0" lvl="0" marL="0" rtl="0" algn="l">
              <a:lnSpc>
                <a:spcPct val="80000"/>
              </a:lnSpc>
              <a:spcBef>
                <a:spcPts val="275"/>
              </a:spcBef>
              <a:spcAft>
                <a:spcPts val="0"/>
              </a:spcAft>
              <a:buClr>
                <a:schemeClr val="accent1"/>
              </a:buClr>
              <a:buSzPts val="1377"/>
              <a:buNone/>
            </a:pPr>
            <a:r>
              <a:rPr lang="en-IN" sz="1377"/>
              <a:t> </a:t>
            </a:r>
            <a:endParaRPr/>
          </a:p>
          <a:p>
            <a:pPr indent="0" lvl="0" marL="0" rtl="0" algn="l">
              <a:lnSpc>
                <a:spcPct val="80000"/>
              </a:lnSpc>
              <a:spcBef>
                <a:spcPts val="275"/>
              </a:spcBef>
              <a:spcAft>
                <a:spcPts val="0"/>
              </a:spcAft>
              <a:buClr>
                <a:schemeClr val="accent1"/>
              </a:buClr>
              <a:buSzPts val="1377"/>
              <a:buNone/>
            </a:pPr>
            <a:r>
              <a:rPr lang="en-IN" sz="1377"/>
              <a:t>   for(i=0;i&lt;n;i++)</a:t>
            </a:r>
            <a:endParaRPr/>
          </a:p>
          <a:p>
            <a:pPr indent="0" lvl="0" marL="0" rtl="0" algn="l">
              <a:lnSpc>
                <a:spcPct val="80000"/>
              </a:lnSpc>
              <a:spcBef>
                <a:spcPts val="275"/>
              </a:spcBef>
              <a:spcAft>
                <a:spcPts val="0"/>
              </a:spcAft>
              <a:buClr>
                <a:schemeClr val="accent1"/>
              </a:buClr>
              <a:buSzPts val="1377"/>
              <a:buNone/>
            </a:pPr>
            <a:r>
              <a:rPr lang="en-IN" sz="1377"/>
              <a:t>   {</a:t>
            </a:r>
            <a:endParaRPr/>
          </a:p>
          <a:p>
            <a:pPr indent="0" lvl="0" marL="0" rtl="0" algn="l">
              <a:lnSpc>
                <a:spcPct val="80000"/>
              </a:lnSpc>
              <a:spcBef>
                <a:spcPts val="275"/>
              </a:spcBef>
              <a:spcAft>
                <a:spcPts val="0"/>
              </a:spcAft>
              <a:buClr>
                <a:schemeClr val="accent1"/>
              </a:buClr>
              <a:buSzPts val="1377"/>
              <a:buNone/>
            </a:pPr>
            <a:r>
              <a:rPr lang="en-IN" sz="1377"/>
              <a:t>   	scanf("%d",&amp;a[i]);</a:t>
            </a:r>
            <a:endParaRPr/>
          </a:p>
          <a:p>
            <a:pPr indent="0" lvl="0" marL="0" rtl="0" algn="l">
              <a:lnSpc>
                <a:spcPct val="80000"/>
              </a:lnSpc>
              <a:spcBef>
                <a:spcPts val="275"/>
              </a:spcBef>
              <a:spcAft>
                <a:spcPts val="0"/>
              </a:spcAft>
              <a:buClr>
                <a:schemeClr val="accent1"/>
              </a:buClr>
              <a:buSzPts val="1377"/>
              <a:buNone/>
            </a:pPr>
            <a:r>
              <a:rPr lang="en-IN" sz="1377"/>
              <a:t>   }</a:t>
            </a:r>
            <a:endParaRPr/>
          </a:p>
          <a:p>
            <a:pPr indent="0" lvl="0" marL="0" rtl="0" algn="l">
              <a:lnSpc>
                <a:spcPct val="80000"/>
              </a:lnSpc>
              <a:spcBef>
                <a:spcPts val="275"/>
              </a:spcBef>
              <a:spcAft>
                <a:spcPts val="0"/>
              </a:spcAft>
              <a:buClr>
                <a:schemeClr val="accent1"/>
              </a:buClr>
              <a:buSzPts val="1377"/>
              <a:buNone/>
            </a:pPr>
            <a:r>
              <a:rPr lang="en-IN" sz="1377"/>
              <a:t>   printf("Enter integer value to search in array:");</a:t>
            </a:r>
            <a:endParaRPr/>
          </a:p>
          <a:p>
            <a:pPr indent="0" lvl="0" marL="0" rtl="0" algn="l">
              <a:lnSpc>
                <a:spcPct val="80000"/>
              </a:lnSpc>
              <a:spcBef>
                <a:spcPts val="275"/>
              </a:spcBef>
              <a:spcAft>
                <a:spcPts val="0"/>
              </a:spcAft>
              <a:buClr>
                <a:schemeClr val="accent1"/>
              </a:buClr>
              <a:buSzPts val="1377"/>
              <a:buNone/>
            </a:pPr>
            <a:r>
              <a:rPr lang="en-IN" sz="1377"/>
              <a:t>   scanf( "%d", &amp;key );</a:t>
            </a:r>
            <a:endParaRPr/>
          </a:p>
          <a:p>
            <a:pPr indent="0" lvl="0" marL="0" rtl="0" algn="l">
              <a:lnSpc>
                <a:spcPct val="80000"/>
              </a:lnSpc>
              <a:spcBef>
                <a:spcPts val="275"/>
              </a:spcBef>
              <a:spcAft>
                <a:spcPts val="0"/>
              </a:spcAft>
              <a:buClr>
                <a:schemeClr val="accent1"/>
              </a:buClr>
              <a:buSzPts val="1377"/>
              <a:buNone/>
            </a:pPr>
            <a:r>
              <a:rPr lang="en-IN" sz="1377"/>
              <a:t>   // attempt to locate searchKey in array a</a:t>
            </a:r>
            <a:endParaRPr/>
          </a:p>
          <a:p>
            <a:pPr indent="0" lvl="0" marL="0" rtl="0" algn="l">
              <a:lnSpc>
                <a:spcPct val="80000"/>
              </a:lnSpc>
              <a:spcBef>
                <a:spcPts val="275"/>
              </a:spcBef>
              <a:spcAft>
                <a:spcPts val="0"/>
              </a:spcAft>
              <a:buClr>
                <a:schemeClr val="accent1"/>
              </a:buClr>
              <a:buSzPts val="1377"/>
              <a:buNone/>
            </a:pPr>
            <a:r>
              <a:rPr lang="en-IN" sz="1377"/>
              <a:t>   for ( i = 0; i &lt; n; i++ )</a:t>
            </a:r>
            <a:endParaRPr/>
          </a:p>
          <a:p>
            <a:pPr indent="0" lvl="0" marL="0" rtl="0" algn="l">
              <a:lnSpc>
                <a:spcPct val="80000"/>
              </a:lnSpc>
              <a:spcBef>
                <a:spcPts val="275"/>
              </a:spcBef>
              <a:spcAft>
                <a:spcPts val="0"/>
              </a:spcAft>
              <a:buClr>
                <a:schemeClr val="accent1"/>
              </a:buClr>
              <a:buSzPts val="1377"/>
              <a:buNone/>
            </a:pPr>
            <a:r>
              <a:rPr lang="en-IN" sz="1377"/>
              <a:t>   {</a:t>
            </a:r>
            <a:endParaRPr/>
          </a:p>
          <a:p>
            <a:pPr indent="0" lvl="0" marL="0" rtl="0" algn="l">
              <a:lnSpc>
                <a:spcPct val="80000"/>
              </a:lnSpc>
              <a:spcBef>
                <a:spcPts val="275"/>
              </a:spcBef>
              <a:spcAft>
                <a:spcPts val="0"/>
              </a:spcAft>
              <a:buClr>
                <a:schemeClr val="accent1"/>
              </a:buClr>
              <a:buSzPts val="1377"/>
              <a:buNone/>
            </a:pPr>
            <a:r>
              <a:rPr lang="en-IN" sz="1377"/>
              <a:t>    if ( a[i] == key )</a:t>
            </a:r>
            <a:endParaRPr/>
          </a:p>
          <a:p>
            <a:pPr indent="0" lvl="0" marL="0" rtl="0" algn="l">
              <a:lnSpc>
                <a:spcPct val="80000"/>
              </a:lnSpc>
              <a:spcBef>
                <a:spcPts val="275"/>
              </a:spcBef>
              <a:spcAft>
                <a:spcPts val="0"/>
              </a:spcAft>
              <a:buClr>
                <a:schemeClr val="accent1"/>
              </a:buClr>
              <a:buSzPts val="1377"/>
              <a:buNone/>
            </a:pPr>
            <a:r>
              <a:rPr lang="en-IN" sz="1377"/>
              <a:t>    {</a:t>
            </a:r>
            <a:endParaRPr/>
          </a:p>
          <a:p>
            <a:pPr indent="0" lvl="0" marL="0" rtl="0" algn="l">
              <a:lnSpc>
                <a:spcPct val="80000"/>
              </a:lnSpc>
              <a:spcBef>
                <a:spcPts val="275"/>
              </a:spcBef>
              <a:spcAft>
                <a:spcPts val="0"/>
              </a:spcAft>
              <a:buClr>
                <a:schemeClr val="accent1"/>
              </a:buClr>
              <a:buSzPts val="1377"/>
              <a:buNone/>
            </a:pPr>
            <a:r>
              <a:rPr lang="en-IN" sz="1377"/>
              <a:t>     loc = i; // location of key is stored</a:t>
            </a:r>
            <a:endParaRPr/>
          </a:p>
          <a:p>
            <a:pPr indent="0" lvl="0" marL="0" rtl="0" algn="l">
              <a:lnSpc>
                <a:spcPct val="80000"/>
              </a:lnSpc>
              <a:spcBef>
                <a:spcPts val="275"/>
              </a:spcBef>
              <a:spcAft>
                <a:spcPts val="0"/>
              </a:spcAft>
              <a:buClr>
                <a:schemeClr val="accent1"/>
              </a:buClr>
              <a:buSzPts val="1377"/>
              <a:buNone/>
            </a:pPr>
            <a:r>
              <a:rPr lang="en-IN" sz="1377"/>
              <a:t>     break;</a:t>
            </a:r>
            <a:endParaRPr/>
          </a:p>
          <a:p>
            <a:pPr indent="0" lvl="0" marL="0" rtl="0" algn="l">
              <a:lnSpc>
                <a:spcPct val="80000"/>
              </a:lnSpc>
              <a:spcBef>
                <a:spcPts val="275"/>
              </a:spcBef>
              <a:spcAft>
                <a:spcPts val="0"/>
              </a:spcAft>
              <a:buClr>
                <a:schemeClr val="accent1"/>
              </a:buClr>
              <a:buSzPts val="1377"/>
              <a:buNone/>
            </a:pPr>
            <a:r>
              <a:rPr lang="en-IN" sz="1377"/>
              <a:t>    } // end if</a:t>
            </a:r>
            <a:endParaRPr/>
          </a:p>
          <a:p>
            <a:pPr indent="0" lvl="0" marL="0" rtl="0" algn="l">
              <a:lnSpc>
                <a:spcPct val="80000"/>
              </a:lnSpc>
              <a:spcBef>
                <a:spcPts val="275"/>
              </a:spcBef>
              <a:spcAft>
                <a:spcPts val="0"/>
              </a:spcAft>
              <a:buClr>
                <a:schemeClr val="accent1"/>
              </a:buClr>
              <a:buSzPts val="1377"/>
              <a:buNone/>
            </a:pPr>
            <a:r>
              <a:rPr lang="en-IN" sz="1377"/>
              <a:t>   } // end for</a:t>
            </a:r>
            <a:endParaRPr/>
          </a:p>
          <a:p>
            <a:pPr indent="0" lvl="0" marL="0" rtl="0" algn="l">
              <a:lnSpc>
                <a:spcPct val="80000"/>
              </a:lnSpc>
              <a:spcBef>
                <a:spcPts val="275"/>
              </a:spcBef>
              <a:spcAft>
                <a:spcPts val="0"/>
              </a:spcAft>
              <a:buClr>
                <a:schemeClr val="accent1"/>
              </a:buClr>
              <a:buSzPts val="1377"/>
              <a:buNone/>
            </a:pPr>
            <a:r>
              <a:rPr lang="en-IN" sz="1377"/>
              <a:t> </a:t>
            </a:r>
            <a:endParaRPr/>
          </a:p>
          <a:p>
            <a:pPr indent="-258445" lvl="0" marL="342900" rtl="0" algn="l">
              <a:lnSpc>
                <a:spcPct val="80000"/>
              </a:lnSpc>
              <a:spcBef>
                <a:spcPts val="266"/>
              </a:spcBef>
              <a:spcAft>
                <a:spcPts val="0"/>
              </a:spcAft>
              <a:buClr>
                <a:schemeClr val="accent1"/>
              </a:buClr>
              <a:buSzPts val="1330"/>
              <a:buNone/>
            </a:pPr>
            <a:r>
              <a:t/>
            </a:r>
            <a:endParaRPr sz="1330"/>
          </a:p>
        </p:txBody>
      </p:sp>
      <p:sp>
        <p:nvSpPr>
          <p:cNvPr id="299" name="Google Shape;299;p28"/>
          <p:cNvSpPr txBox="1"/>
          <p:nvPr>
            <p:ph idx="2" type="body"/>
          </p:nvPr>
        </p:nvSpPr>
        <p:spPr>
          <a:xfrm>
            <a:off x="4648200" y="868362"/>
            <a:ext cx="4038600" cy="59896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615"/>
              <a:buNone/>
            </a:pPr>
            <a:r>
              <a:rPr lang="en-IN" sz="1615"/>
              <a:t> if(loc!= -1)</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printf("Element found at %d",loc+1);</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else</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printf("Element not found");</a:t>
            </a:r>
            <a:endParaRPr/>
          </a:p>
          <a:p>
            <a:pPr indent="0" lvl="0" marL="0" rtl="0" algn="l">
              <a:lnSpc>
                <a:spcPct val="80000"/>
              </a:lnSpc>
              <a:spcBef>
                <a:spcPts val="323"/>
              </a:spcBef>
              <a:spcAft>
                <a:spcPts val="0"/>
              </a:spcAft>
              <a:buClr>
                <a:schemeClr val="accent1"/>
              </a:buClr>
              <a:buSzPts val="1615"/>
              <a:buNone/>
            </a:pPr>
            <a:r>
              <a:rPr lang="en-IN" sz="1615"/>
              <a:t>   }</a:t>
            </a:r>
            <a:endParaRPr/>
          </a:p>
          <a:p>
            <a:pPr indent="0" lvl="0" marL="0" rtl="0" algn="l">
              <a:lnSpc>
                <a:spcPct val="80000"/>
              </a:lnSpc>
              <a:spcBef>
                <a:spcPts val="323"/>
              </a:spcBef>
              <a:spcAft>
                <a:spcPts val="0"/>
              </a:spcAft>
              <a:buClr>
                <a:schemeClr val="accent1"/>
              </a:buClr>
              <a:buSzPts val="1615"/>
              <a:buNone/>
            </a:pPr>
            <a:r>
              <a:rPr lang="en-IN" sz="1615"/>
              <a:t>} // end main</a:t>
            </a:r>
            <a:endParaRPr/>
          </a:p>
          <a:p>
            <a:pPr indent="-342900" lvl="0" marL="342900" rtl="0" algn="l">
              <a:lnSpc>
                <a:spcPct val="80000"/>
              </a:lnSpc>
              <a:spcBef>
                <a:spcPts val="133"/>
              </a:spcBef>
              <a:spcAft>
                <a:spcPts val="0"/>
              </a:spcAft>
              <a:buClr>
                <a:schemeClr val="accent1"/>
              </a:buClr>
              <a:buSzPts val="665"/>
              <a:buChar char="•"/>
            </a:pPr>
            <a:r>
              <a:rPr lang="en-IN" sz="665"/>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Binary search</a:t>
            </a:r>
            <a:endParaRPr/>
          </a:p>
        </p:txBody>
      </p:sp>
      <p:sp>
        <p:nvSpPr>
          <p:cNvPr id="305" name="Google Shape;305;p29"/>
          <p:cNvSpPr txBox="1"/>
          <p:nvPr>
            <p:ph idx="1" type="body"/>
          </p:nvPr>
        </p:nvSpPr>
        <p:spPr>
          <a:xfrm>
            <a:off x="457200" y="1600200"/>
            <a:ext cx="8229600" cy="456510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1"/>
              </a:buClr>
              <a:buSzPts val="3200"/>
              <a:buChar char="•"/>
            </a:pPr>
            <a:r>
              <a:rPr lang="en-IN">
                <a:solidFill>
                  <a:schemeClr val="accent1"/>
                </a:solidFill>
              </a:rPr>
              <a:t>Binary search </a:t>
            </a:r>
            <a:endParaRPr/>
          </a:p>
          <a:p>
            <a:pPr indent="-285750" lvl="1" marL="742950" rtl="0" algn="l">
              <a:lnSpc>
                <a:spcPct val="90000"/>
              </a:lnSpc>
              <a:spcBef>
                <a:spcPts val="560"/>
              </a:spcBef>
              <a:spcAft>
                <a:spcPts val="0"/>
              </a:spcAft>
              <a:buClr>
                <a:schemeClr val="accent1"/>
              </a:buClr>
              <a:buSzPts val="2800"/>
              <a:buChar char="–"/>
            </a:pPr>
            <a:r>
              <a:rPr lang="en-IN">
                <a:solidFill>
                  <a:schemeClr val="accent1"/>
                </a:solidFill>
              </a:rPr>
              <a:t>Applicable for </a:t>
            </a:r>
            <a:r>
              <a:rPr b="1" lang="en-IN">
                <a:solidFill>
                  <a:schemeClr val="dk2"/>
                </a:solidFill>
              </a:rPr>
              <a:t>sorted</a:t>
            </a:r>
            <a:r>
              <a:rPr lang="en-IN">
                <a:solidFill>
                  <a:schemeClr val="accent1"/>
                </a:solidFill>
              </a:rPr>
              <a:t> arrays</a:t>
            </a:r>
            <a:endParaRPr/>
          </a:p>
          <a:p>
            <a:pPr indent="-342900" lvl="0" marL="342900" rtl="0" algn="l">
              <a:lnSpc>
                <a:spcPct val="90000"/>
              </a:lnSpc>
              <a:spcBef>
                <a:spcPts val="640"/>
              </a:spcBef>
              <a:spcAft>
                <a:spcPts val="0"/>
              </a:spcAft>
              <a:buClr>
                <a:schemeClr val="accent1"/>
              </a:buClr>
              <a:buSzPts val="3200"/>
              <a:buChar char="•"/>
            </a:pPr>
            <a:r>
              <a:rPr lang="en-IN"/>
              <a:t>The algorithm locates the </a:t>
            </a:r>
            <a:r>
              <a:rPr b="1" lang="en-IN"/>
              <a:t>middle</a:t>
            </a:r>
            <a:r>
              <a:rPr lang="en-IN"/>
              <a:t> element of the array and compares it to the key value.</a:t>
            </a:r>
            <a:endParaRPr>
              <a:solidFill>
                <a:schemeClr val="accent1"/>
              </a:solidFill>
            </a:endParaRPr>
          </a:p>
          <a:p>
            <a:pPr indent="-285750" lvl="1" marL="742950" rtl="0" algn="l">
              <a:lnSpc>
                <a:spcPct val="90000"/>
              </a:lnSpc>
              <a:spcBef>
                <a:spcPts val="560"/>
              </a:spcBef>
              <a:spcAft>
                <a:spcPts val="0"/>
              </a:spcAft>
              <a:buClr>
                <a:schemeClr val="accent1"/>
              </a:buClr>
              <a:buSzPts val="2800"/>
              <a:buChar char="–"/>
            </a:pPr>
            <a:r>
              <a:rPr lang="en-IN">
                <a:solidFill>
                  <a:schemeClr val="accent1"/>
                </a:solidFill>
              </a:rPr>
              <a:t>Compares </a:t>
            </a:r>
            <a:r>
              <a:rPr lang="en-IN" sz="2000">
                <a:solidFill>
                  <a:schemeClr val="accent1"/>
                </a:solidFill>
                <a:latin typeface="Droid Sans Mono"/>
                <a:ea typeface="Droid Sans Mono"/>
                <a:cs typeface="Droid Sans Mono"/>
                <a:sym typeface="Droid Sans Mono"/>
              </a:rPr>
              <a:t>middle</a:t>
            </a:r>
            <a:r>
              <a:rPr lang="en-IN">
                <a:solidFill>
                  <a:schemeClr val="accent1"/>
                </a:solidFill>
              </a:rPr>
              <a:t> element with the </a:t>
            </a:r>
            <a:r>
              <a:rPr lang="en-IN" sz="2000">
                <a:solidFill>
                  <a:schemeClr val="accent1"/>
                </a:solidFill>
                <a:latin typeface="Droid Sans Mono"/>
                <a:ea typeface="Droid Sans Mono"/>
                <a:cs typeface="Droid Sans Mono"/>
                <a:sym typeface="Droid Sans Mono"/>
              </a:rPr>
              <a:t>key</a:t>
            </a:r>
            <a:endParaRPr>
              <a:solidFill>
                <a:schemeClr val="accent1"/>
              </a:solidFill>
              <a:latin typeface="Droid Sans Mono"/>
              <a:ea typeface="Droid Sans Mono"/>
              <a:cs typeface="Droid Sans Mono"/>
              <a:sym typeface="Droid Sans Mono"/>
            </a:endParaRPr>
          </a:p>
          <a:p>
            <a:pPr indent="-228600" lvl="2" marL="1143000" rtl="0" algn="l">
              <a:lnSpc>
                <a:spcPct val="90000"/>
              </a:lnSpc>
              <a:spcBef>
                <a:spcPts val="480"/>
              </a:spcBef>
              <a:spcAft>
                <a:spcPts val="0"/>
              </a:spcAft>
              <a:buClr>
                <a:schemeClr val="accent1"/>
              </a:buClr>
              <a:buSzPts val="2400"/>
              <a:buChar char="•"/>
            </a:pPr>
            <a:r>
              <a:rPr lang="en-IN">
                <a:solidFill>
                  <a:schemeClr val="accent1"/>
                </a:solidFill>
              </a:rPr>
              <a:t>If equal, match found</a:t>
            </a:r>
            <a:endParaRPr/>
          </a:p>
          <a:p>
            <a:pPr indent="-228600" lvl="2" marL="1143000" rtl="0" algn="l">
              <a:lnSpc>
                <a:spcPct val="90000"/>
              </a:lnSpc>
              <a:spcBef>
                <a:spcPts val="480"/>
              </a:spcBef>
              <a:spcAft>
                <a:spcPts val="0"/>
              </a:spcAft>
              <a:buClr>
                <a:schemeClr val="accent1"/>
              </a:buClr>
              <a:buSzPts val="2400"/>
              <a:buChar char="•"/>
            </a:pPr>
            <a:r>
              <a:rPr lang="en-IN">
                <a:solidFill>
                  <a:schemeClr val="accent1"/>
                </a:solidFill>
              </a:rPr>
              <a:t>If </a:t>
            </a:r>
            <a:r>
              <a:rPr lang="en-IN" sz="1800">
                <a:solidFill>
                  <a:schemeClr val="accent1"/>
                </a:solidFill>
                <a:latin typeface="Droid Sans Mono"/>
                <a:ea typeface="Droid Sans Mono"/>
                <a:cs typeface="Droid Sans Mono"/>
                <a:sym typeface="Droid Sans Mono"/>
              </a:rPr>
              <a:t>key &lt; middle</a:t>
            </a:r>
            <a:r>
              <a:rPr lang="en-IN">
                <a:solidFill>
                  <a:schemeClr val="accent1"/>
                </a:solidFill>
              </a:rPr>
              <a:t>, looks in left half of </a:t>
            </a:r>
            <a:r>
              <a:rPr lang="en-IN" sz="1800">
                <a:solidFill>
                  <a:schemeClr val="accent1"/>
                </a:solidFill>
                <a:latin typeface="Droid Sans Mono"/>
                <a:ea typeface="Droid Sans Mono"/>
                <a:cs typeface="Droid Sans Mono"/>
                <a:sym typeface="Droid Sans Mono"/>
              </a:rPr>
              <a:t>middle</a:t>
            </a:r>
            <a:endParaRPr sz="1800">
              <a:solidFill>
                <a:schemeClr val="accent1"/>
              </a:solidFill>
            </a:endParaRPr>
          </a:p>
          <a:p>
            <a:pPr indent="-228600" lvl="2" marL="1143000" rtl="0" algn="l">
              <a:lnSpc>
                <a:spcPct val="90000"/>
              </a:lnSpc>
              <a:spcBef>
                <a:spcPts val="480"/>
              </a:spcBef>
              <a:spcAft>
                <a:spcPts val="0"/>
              </a:spcAft>
              <a:buClr>
                <a:schemeClr val="accent1"/>
              </a:buClr>
              <a:buSzPts val="2400"/>
              <a:buChar char="•"/>
            </a:pPr>
            <a:r>
              <a:rPr lang="en-IN">
                <a:solidFill>
                  <a:schemeClr val="accent1"/>
                </a:solidFill>
              </a:rPr>
              <a:t>If </a:t>
            </a:r>
            <a:r>
              <a:rPr lang="en-IN" sz="1800">
                <a:solidFill>
                  <a:schemeClr val="accent1"/>
                </a:solidFill>
                <a:latin typeface="Droid Sans Mono"/>
                <a:ea typeface="Droid Sans Mono"/>
                <a:cs typeface="Droid Sans Mono"/>
                <a:sym typeface="Droid Sans Mono"/>
              </a:rPr>
              <a:t>key &gt; middle</a:t>
            </a:r>
            <a:r>
              <a:rPr lang="en-IN">
                <a:solidFill>
                  <a:schemeClr val="accent1"/>
                </a:solidFill>
              </a:rPr>
              <a:t>, looks in right half of </a:t>
            </a:r>
            <a:r>
              <a:rPr lang="en-IN" sz="1800">
                <a:solidFill>
                  <a:schemeClr val="accent1"/>
                </a:solidFill>
                <a:latin typeface="Droid Sans Mono"/>
                <a:ea typeface="Droid Sans Mono"/>
                <a:cs typeface="Droid Sans Mono"/>
                <a:sym typeface="Droid Sans Mono"/>
              </a:rPr>
              <a:t>middle</a:t>
            </a:r>
            <a:endParaRPr sz="1800">
              <a:solidFill>
                <a:schemeClr val="accent1"/>
              </a:solidFill>
            </a:endParaRPr>
          </a:p>
          <a:p>
            <a:pPr indent="-228600" lvl="2" marL="1143000" rtl="0" algn="l">
              <a:lnSpc>
                <a:spcPct val="90000"/>
              </a:lnSpc>
              <a:spcBef>
                <a:spcPts val="480"/>
              </a:spcBef>
              <a:spcAft>
                <a:spcPts val="0"/>
              </a:spcAft>
              <a:buClr>
                <a:schemeClr val="accent1"/>
              </a:buClr>
              <a:buSzPts val="2400"/>
              <a:buChar char="•"/>
            </a:pPr>
            <a:r>
              <a:rPr lang="en-IN">
                <a:solidFill>
                  <a:schemeClr val="accent1"/>
                </a:solidFill>
              </a:rPr>
              <a:t>Repeat  (</a:t>
            </a:r>
            <a:r>
              <a:rPr lang="en-IN"/>
              <a:t>the algorithm is repeated on </a:t>
            </a:r>
            <a:r>
              <a:rPr b="1" lang="en-IN">
                <a:solidFill>
                  <a:schemeClr val="dk2"/>
                </a:solidFill>
              </a:rPr>
              <a:t>one-quarter</a:t>
            </a:r>
            <a:r>
              <a:rPr lang="en-IN"/>
              <a:t> of the original array.)</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500"/>
                                        <p:tgtEl>
                                          <p:spTgt spid="30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500"/>
                                        <p:tgtEl>
                                          <p:spTgt spid="30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500"/>
                                        <p:tgtEl>
                                          <p:spTgt spid="30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500"/>
                                        <p:tgtEl>
                                          <p:spTgt spid="30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animEffect filter="fade" transition="in">
                                      <p:cBhvr>
                                        <p:cTn dur="500"/>
                                        <p:tgtEl>
                                          <p:spTgt spid="30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5" st="5"/>
                                            </p:txEl>
                                          </p:spTgt>
                                        </p:tgtEl>
                                        <p:attrNameLst>
                                          <p:attrName>style.visibility</p:attrName>
                                        </p:attrNameLst>
                                      </p:cBhvr>
                                      <p:to>
                                        <p:strVal val="visible"/>
                                      </p:to>
                                    </p:set>
                                    <p:animEffect filter="fade" transition="in">
                                      <p:cBhvr>
                                        <p:cTn dur="500"/>
                                        <p:tgtEl>
                                          <p:spTgt spid="30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6" st="6"/>
                                            </p:txEl>
                                          </p:spTgt>
                                        </p:tgtEl>
                                        <p:attrNameLst>
                                          <p:attrName>style.visibility</p:attrName>
                                        </p:attrNameLst>
                                      </p:cBhvr>
                                      <p:to>
                                        <p:strVal val="visible"/>
                                      </p:to>
                                    </p:set>
                                    <p:animEffect filter="fade" transition="in">
                                      <p:cBhvr>
                                        <p:cTn dur="500"/>
                                        <p:tgtEl>
                                          <p:spTgt spid="30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7" st="7"/>
                                            </p:txEl>
                                          </p:spTgt>
                                        </p:tgtEl>
                                        <p:attrNameLst>
                                          <p:attrName>style.visibility</p:attrName>
                                        </p:attrNameLst>
                                      </p:cBhvr>
                                      <p:to>
                                        <p:strVal val="visible"/>
                                      </p:to>
                                    </p:set>
                                    <p:animEffect filter="fade" transition="in">
                                      <p:cBhvr>
                                        <p:cTn dur="500"/>
                                        <p:tgtEl>
                                          <p:spTgt spid="30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Introduction</a:t>
            </a:r>
            <a:endParaRPr/>
          </a:p>
        </p:txBody>
      </p:sp>
      <p:sp>
        <p:nvSpPr>
          <p:cNvPr id="65" name="Google Shape;65;p3"/>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3200"/>
              <a:buChar char="•"/>
            </a:pPr>
            <a:r>
              <a:rPr lang="en-IN"/>
              <a:t>Arrays </a:t>
            </a:r>
            <a:endParaRPr/>
          </a:p>
          <a:p>
            <a:pPr indent="-285750" lvl="1" marL="742950" rtl="0" algn="l">
              <a:spcBef>
                <a:spcPts val="560"/>
              </a:spcBef>
              <a:spcAft>
                <a:spcPts val="0"/>
              </a:spcAft>
              <a:buClr>
                <a:schemeClr val="accent1"/>
              </a:buClr>
              <a:buSzPts val="2800"/>
              <a:buChar char="–"/>
            </a:pPr>
            <a:r>
              <a:rPr lang="en-IN"/>
              <a:t>Collection of </a:t>
            </a:r>
            <a:r>
              <a:rPr b="1" lang="en-IN"/>
              <a:t>related</a:t>
            </a:r>
            <a:r>
              <a:rPr lang="en-IN"/>
              <a:t> data items of </a:t>
            </a:r>
            <a:r>
              <a:rPr b="1" lang="en-IN"/>
              <a:t>same data type</a:t>
            </a:r>
            <a:r>
              <a:rPr lang="en-IN"/>
              <a:t>.</a:t>
            </a:r>
            <a:endParaRPr/>
          </a:p>
          <a:p>
            <a:pPr indent="-285750" lvl="1" marL="742950" rtl="0" algn="l">
              <a:spcBef>
                <a:spcPts val="560"/>
              </a:spcBef>
              <a:spcAft>
                <a:spcPts val="0"/>
              </a:spcAft>
              <a:buClr>
                <a:schemeClr val="accent1"/>
              </a:buClr>
              <a:buSzPts val="2800"/>
              <a:buChar char="–"/>
            </a:pPr>
            <a:r>
              <a:rPr lang="en-IN"/>
              <a:t>Static entity – i.e. they remain the same size throughout program execution</a:t>
            </a:r>
            <a:endParaRPr/>
          </a:p>
        </p:txBody>
      </p:sp>
      <p:pic>
        <p:nvPicPr>
          <p:cNvPr descr="http://3dmax-tutorials.com/graphics/il_arrays_linear.jpg" id="66" name="Google Shape;66;p3"/>
          <p:cNvPicPr preferRelativeResize="0"/>
          <p:nvPr/>
        </p:nvPicPr>
        <p:blipFill rotWithShape="1">
          <a:blip r:embed="rId3">
            <a:alphaModFix/>
          </a:blip>
          <a:srcRect b="0" l="0" r="0" t="0"/>
          <a:stretch/>
        </p:blipFill>
        <p:spPr>
          <a:xfrm>
            <a:off x="4775200" y="3733800"/>
            <a:ext cx="4064000" cy="304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Binary search</a:t>
            </a:r>
            <a:endParaRPr/>
          </a:p>
        </p:txBody>
      </p:sp>
      <p:sp>
        <p:nvSpPr>
          <p:cNvPr id="311" name="Google Shape;311;p30"/>
          <p:cNvSpPr txBox="1"/>
          <p:nvPr>
            <p:ph idx="1" type="body"/>
          </p:nvPr>
        </p:nvSpPr>
        <p:spPr>
          <a:xfrm>
            <a:off x="457200" y="1600200"/>
            <a:ext cx="8229600" cy="4565104"/>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Clr>
                <a:schemeClr val="accent1"/>
              </a:buClr>
              <a:buSzPts val="2800"/>
              <a:buChar char="–"/>
            </a:pPr>
            <a:r>
              <a:rPr lang="en-IN"/>
              <a:t>It repeatedly divides the sequence in two, each time restricting the search to the half that would contain the element.</a:t>
            </a:r>
            <a:endParaRPr/>
          </a:p>
          <a:p>
            <a:pPr indent="-285750" lvl="1" marL="742950" rtl="0" algn="l">
              <a:spcBef>
                <a:spcPts val="560"/>
              </a:spcBef>
              <a:spcAft>
                <a:spcPts val="0"/>
              </a:spcAft>
              <a:buClr>
                <a:schemeClr val="accent1"/>
              </a:buClr>
              <a:buSzPts val="2800"/>
              <a:buChar char="–"/>
            </a:pPr>
            <a:r>
              <a:rPr lang="en-IN"/>
              <a:t>This is a tremendous increase in performance over the linear search that required comparing the search key to an average of half of the array elements.</a:t>
            </a:r>
            <a:endParaRPr/>
          </a:p>
          <a:p>
            <a:pPr indent="-285750" lvl="1" marL="742950" rtl="0" algn="l">
              <a:spcBef>
                <a:spcPts val="560"/>
              </a:spcBef>
              <a:spcAft>
                <a:spcPts val="0"/>
              </a:spcAft>
              <a:buClr>
                <a:schemeClr val="accent1"/>
              </a:buClr>
              <a:buSzPts val="2800"/>
              <a:buChar char="–"/>
            </a:pPr>
            <a:r>
              <a:rPr lang="en-IN"/>
              <a:t>You might use the binary search to look up a word in a dictionary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500"/>
                                        <p:tgtEl>
                                          <p:spTgt spid="3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1"/>
          <p:cNvSpPr txBox="1"/>
          <p:nvPr>
            <p:ph type="title"/>
          </p:nvPr>
        </p:nvSpPr>
        <p:spPr>
          <a:xfrm>
            <a:off x="16099" y="30480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000"/>
              <a:buFont typeface="Calibri"/>
              <a:buNone/>
            </a:pPr>
            <a:r>
              <a:rPr lang="en-IN" sz="2000"/>
              <a:t>Program example-WAP to implement Binary Search in 1D array elements</a:t>
            </a:r>
            <a:endParaRPr sz="2000"/>
          </a:p>
        </p:txBody>
      </p:sp>
      <p:sp>
        <p:nvSpPr>
          <p:cNvPr id="317" name="Google Shape;317;p31"/>
          <p:cNvSpPr txBox="1"/>
          <p:nvPr>
            <p:ph idx="1" type="body"/>
          </p:nvPr>
        </p:nvSpPr>
        <p:spPr>
          <a:xfrm>
            <a:off x="16099" y="990600"/>
            <a:ext cx="5165501" cy="51355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330"/>
              <a:buNone/>
            </a:pPr>
            <a:r>
              <a:rPr lang="en-IN" sz="1330"/>
              <a:t>#include&lt;stdio.h&gt;</a:t>
            </a:r>
            <a:endParaRPr/>
          </a:p>
          <a:p>
            <a:pPr indent="0" lvl="0" marL="0" rtl="0" algn="l">
              <a:lnSpc>
                <a:spcPct val="80000"/>
              </a:lnSpc>
              <a:spcBef>
                <a:spcPts val="266"/>
              </a:spcBef>
              <a:spcAft>
                <a:spcPts val="0"/>
              </a:spcAft>
              <a:buClr>
                <a:schemeClr val="accent1"/>
              </a:buClr>
              <a:buSzPts val="1330"/>
              <a:buNone/>
            </a:pPr>
            <a:r>
              <a:rPr lang="en-IN" sz="1330"/>
              <a:t>int main()</a:t>
            </a:r>
            <a:endParaRPr/>
          </a:p>
          <a:p>
            <a:pPr indent="0" lvl="0" marL="0" rtl="0" algn="l">
              <a:lnSpc>
                <a:spcPct val="80000"/>
              </a:lnSpc>
              <a:spcBef>
                <a:spcPts val="266"/>
              </a:spcBef>
              <a:spcAft>
                <a:spcPts val="0"/>
              </a:spcAft>
              <a:buClr>
                <a:schemeClr val="accent1"/>
              </a:buClr>
              <a:buSzPts val="1330"/>
              <a:buNone/>
            </a:pPr>
            <a:r>
              <a:rPr lang="en-IN" sz="1330"/>
              <a:t>{</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int a[50],n,loc=-1, key, beg,last,mid,i;</a:t>
            </a:r>
            <a:endParaRPr/>
          </a:p>
          <a:p>
            <a:pPr indent="0" lvl="0" marL="0" rtl="0" algn="l">
              <a:lnSpc>
                <a:spcPct val="80000"/>
              </a:lnSpc>
              <a:spcBef>
                <a:spcPts val="266"/>
              </a:spcBef>
              <a:spcAft>
                <a:spcPts val="0"/>
              </a:spcAft>
              <a:buClr>
                <a:schemeClr val="accent1"/>
              </a:buClr>
              <a:buSzPts val="1330"/>
              <a:buNone/>
            </a:pPr>
            <a:r>
              <a:rPr lang="en-IN" sz="1330"/>
              <a:t>  printf("\n Enter number of array elements:");</a:t>
            </a:r>
            <a:endParaRPr/>
          </a:p>
          <a:p>
            <a:pPr indent="0" lvl="0" marL="0" rtl="0" algn="l">
              <a:lnSpc>
                <a:spcPct val="80000"/>
              </a:lnSpc>
              <a:spcBef>
                <a:spcPts val="266"/>
              </a:spcBef>
              <a:spcAft>
                <a:spcPts val="0"/>
              </a:spcAft>
              <a:buClr>
                <a:schemeClr val="accent1"/>
              </a:buClr>
              <a:buSzPts val="1330"/>
              <a:buNone/>
            </a:pPr>
            <a:r>
              <a:rPr lang="en-IN" sz="1330"/>
              <a:t>  scanf("%d",&amp;n);</a:t>
            </a:r>
            <a:endParaRPr/>
          </a:p>
          <a:p>
            <a:pPr indent="0" lvl="0" marL="0" rtl="0" algn="l">
              <a:lnSpc>
                <a:spcPct val="80000"/>
              </a:lnSpc>
              <a:spcBef>
                <a:spcPts val="266"/>
              </a:spcBef>
              <a:spcAft>
                <a:spcPts val="0"/>
              </a:spcAft>
              <a:buClr>
                <a:schemeClr val="accent1"/>
              </a:buClr>
              <a:buSzPts val="1330"/>
              <a:buNone/>
            </a:pPr>
            <a:r>
              <a:rPr lang="en-IN" sz="1330"/>
              <a:t>  printf("\n Enter array elements:");</a:t>
            </a:r>
            <a:endParaRPr/>
          </a:p>
          <a:p>
            <a:pPr indent="0" lvl="0" marL="0" rtl="0" algn="l">
              <a:lnSpc>
                <a:spcPct val="80000"/>
              </a:lnSpc>
              <a:spcBef>
                <a:spcPts val="266"/>
              </a:spcBef>
              <a:spcAft>
                <a:spcPts val="0"/>
              </a:spcAft>
              <a:buClr>
                <a:schemeClr val="accent1"/>
              </a:buClr>
              <a:buSzPts val="1330"/>
              <a:buNone/>
            </a:pPr>
            <a:r>
              <a:rPr lang="en-IN" sz="1330"/>
              <a:t>  for(i=0;i&lt;n;i++)</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scanf("%d",&amp;a[i]);</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beg=0;</a:t>
            </a:r>
            <a:endParaRPr/>
          </a:p>
          <a:p>
            <a:pPr indent="0" lvl="0" marL="0" rtl="0" algn="l">
              <a:lnSpc>
                <a:spcPct val="80000"/>
              </a:lnSpc>
              <a:spcBef>
                <a:spcPts val="266"/>
              </a:spcBef>
              <a:spcAft>
                <a:spcPts val="0"/>
              </a:spcAft>
              <a:buClr>
                <a:schemeClr val="accent1"/>
              </a:buClr>
              <a:buSzPts val="1330"/>
              <a:buNone/>
            </a:pPr>
            <a:r>
              <a:rPr lang="en-IN" sz="1330"/>
              <a:t>  last=n-1;</a:t>
            </a:r>
            <a:endParaRPr/>
          </a:p>
          <a:p>
            <a:pPr indent="0" lvl="0" marL="0" rtl="0" algn="l">
              <a:lnSpc>
                <a:spcPct val="80000"/>
              </a:lnSpc>
              <a:spcBef>
                <a:spcPts val="266"/>
              </a:spcBef>
              <a:spcAft>
                <a:spcPts val="0"/>
              </a:spcAft>
              <a:buClr>
                <a:schemeClr val="accent1"/>
              </a:buClr>
              <a:buSzPts val="1330"/>
              <a:buNone/>
            </a:pPr>
            <a:r>
              <a:rPr lang="en-IN" sz="1330"/>
              <a:t>  printf("Enter integer value to search in sorted array:");</a:t>
            </a:r>
            <a:endParaRPr/>
          </a:p>
          <a:p>
            <a:pPr indent="0" lvl="0" marL="0" rtl="0" algn="l">
              <a:lnSpc>
                <a:spcPct val="80000"/>
              </a:lnSpc>
              <a:spcBef>
                <a:spcPts val="266"/>
              </a:spcBef>
              <a:spcAft>
                <a:spcPts val="0"/>
              </a:spcAft>
              <a:buClr>
                <a:schemeClr val="accent1"/>
              </a:buClr>
              <a:buSzPts val="1330"/>
              <a:buNone/>
            </a:pPr>
            <a:r>
              <a:rPr lang="en-IN" sz="1330"/>
              <a:t>  scanf( "%d", &amp;key );</a:t>
            </a:r>
            <a:endParaRPr/>
          </a:p>
          <a:p>
            <a:pPr indent="0" lvl="0" marL="0" rtl="0" algn="l">
              <a:lnSpc>
                <a:spcPct val="80000"/>
              </a:lnSpc>
              <a:spcBef>
                <a:spcPts val="266"/>
              </a:spcBef>
              <a:spcAft>
                <a:spcPts val="0"/>
              </a:spcAft>
              <a:buClr>
                <a:schemeClr val="accent1"/>
              </a:buClr>
              <a:buSzPts val="1330"/>
              <a:buNone/>
            </a:pPr>
            <a:r>
              <a:rPr lang="en-IN" sz="1330"/>
              <a:t>   while(beg&lt;=last)//Loop will run until unless only one element is not remaining</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mid = (beg + last) / 2; // determine index of middle element</a:t>
            </a:r>
            <a:endParaRPr/>
          </a:p>
          <a:p>
            <a:pPr indent="0" lvl="0" marL="0" rtl="0" algn="l">
              <a:lnSpc>
                <a:spcPct val="80000"/>
              </a:lnSpc>
              <a:spcBef>
                <a:spcPts val="266"/>
              </a:spcBef>
              <a:spcAft>
                <a:spcPts val="0"/>
              </a:spcAft>
              <a:buClr>
                <a:schemeClr val="accent1"/>
              </a:buClr>
              <a:buSzPts val="1330"/>
              <a:buNone/>
            </a:pPr>
            <a:r>
              <a:rPr lang="en-IN" sz="1330"/>
              <a:t>    if(a[mid]==key)</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loc=mid; //save the location of element.</a:t>
            </a:r>
            <a:endParaRPr/>
          </a:p>
          <a:p>
            <a:pPr indent="0" lvl="0" marL="0" rtl="0" algn="l">
              <a:lnSpc>
                <a:spcPct val="80000"/>
              </a:lnSpc>
              <a:spcBef>
                <a:spcPts val="266"/>
              </a:spcBef>
              <a:spcAft>
                <a:spcPts val="0"/>
              </a:spcAft>
              <a:buClr>
                <a:schemeClr val="accent1"/>
              </a:buClr>
              <a:buSzPts val="1330"/>
              <a:buNone/>
            </a:pPr>
            <a:r>
              <a:rPr lang="en-IN" sz="1330"/>
              <a:t>      break;</a:t>
            </a:r>
            <a:endParaRPr/>
          </a:p>
          <a:p>
            <a:pPr indent="0" lvl="0" marL="0" rtl="0" algn="l">
              <a:lnSpc>
                <a:spcPct val="80000"/>
              </a:lnSpc>
              <a:spcBef>
                <a:spcPts val="266"/>
              </a:spcBef>
              <a:spcAft>
                <a:spcPts val="0"/>
              </a:spcAft>
              <a:buClr>
                <a:schemeClr val="accent1"/>
              </a:buClr>
              <a:buSzPts val="1330"/>
              <a:buNone/>
            </a:pPr>
            <a:r>
              <a:rPr lang="en-IN" sz="1330"/>
              <a:t>    }</a:t>
            </a:r>
            <a:endParaRPr/>
          </a:p>
          <a:p>
            <a:pPr indent="-258445" lvl="0" marL="342900" rtl="0" algn="l">
              <a:lnSpc>
                <a:spcPct val="80000"/>
              </a:lnSpc>
              <a:spcBef>
                <a:spcPts val="266"/>
              </a:spcBef>
              <a:spcAft>
                <a:spcPts val="0"/>
              </a:spcAft>
              <a:buClr>
                <a:schemeClr val="accent1"/>
              </a:buClr>
              <a:buSzPts val="1330"/>
              <a:buNone/>
            </a:pPr>
            <a:r>
              <a:t/>
            </a:r>
            <a:endParaRPr sz="1330"/>
          </a:p>
        </p:txBody>
      </p:sp>
      <p:sp>
        <p:nvSpPr>
          <p:cNvPr id="318" name="Google Shape;318;p31"/>
          <p:cNvSpPr txBox="1"/>
          <p:nvPr>
            <p:ph idx="2" type="body"/>
          </p:nvPr>
        </p:nvSpPr>
        <p:spPr>
          <a:xfrm>
            <a:off x="4953000" y="990599"/>
            <a:ext cx="4191000" cy="51355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330"/>
              <a:buNone/>
            </a:pPr>
            <a:r>
              <a:rPr lang="en-IN" sz="1330"/>
              <a:t> else if(a[mid]&gt;key) //Middle element is greater than key</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last=mid-1;//If middle element is greater than key, we need to search left subarray</a:t>
            </a:r>
            <a:endParaRPr sz="1330"/>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else if(a[mid]&lt;key) //Middle element is less than key</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beg=mid+1;//If middle element is less than key, we need to search right subarray</a:t>
            </a:r>
            <a:endParaRPr sz="1330"/>
          </a:p>
          <a:p>
            <a:pPr indent="0" lvl="0" marL="0" rtl="0" algn="l">
              <a:lnSpc>
                <a:spcPct val="80000"/>
              </a:lnSpc>
              <a:spcBef>
                <a:spcPts val="266"/>
              </a:spcBef>
              <a:spcAft>
                <a:spcPts val="0"/>
              </a:spcAft>
              <a:buClr>
                <a:schemeClr val="accent1"/>
              </a:buClr>
              <a:buSzPts val="1330"/>
              <a:buNone/>
            </a:pPr>
            <a:r>
              <a:rPr lang="en-IN" sz="1330"/>
              <a:t>    } //end of if else</a:t>
            </a:r>
            <a:endParaRPr/>
          </a:p>
          <a:p>
            <a:pPr indent="0" lvl="0" marL="0" rtl="0" algn="l">
              <a:lnSpc>
                <a:spcPct val="80000"/>
              </a:lnSpc>
              <a:spcBef>
                <a:spcPts val="266"/>
              </a:spcBef>
              <a:spcAft>
                <a:spcPts val="0"/>
              </a:spcAft>
              <a:buClr>
                <a:schemeClr val="accent1"/>
              </a:buClr>
              <a:buSzPts val="1330"/>
              <a:buNone/>
            </a:pPr>
            <a:r>
              <a:rPr lang="en-IN" sz="1330"/>
              <a:t>   } //end of while</a:t>
            </a:r>
            <a:endParaRPr/>
          </a:p>
          <a:p>
            <a:pPr indent="0" lvl="0" marL="0" rtl="0" algn="l">
              <a:lnSpc>
                <a:spcPct val="80000"/>
              </a:lnSpc>
              <a:spcBef>
                <a:spcPts val="266"/>
              </a:spcBef>
              <a:spcAft>
                <a:spcPts val="0"/>
              </a:spcAft>
              <a:buClr>
                <a:schemeClr val="accent1"/>
              </a:buClr>
              <a:buSzPts val="1330"/>
              <a:buNone/>
            </a:pPr>
            <a:r>
              <a:rPr lang="en-IN" sz="1330"/>
              <a:t>   if(loc!=-1)</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printf("element found at %d", loc+1);//Location is exact position, not index</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else</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printf("element not found");</a:t>
            </a:r>
            <a:endParaRPr/>
          </a:p>
          <a:p>
            <a:pPr indent="0" lvl="0" marL="0" rtl="0" algn="l">
              <a:lnSpc>
                <a:spcPct val="80000"/>
              </a:lnSpc>
              <a:spcBef>
                <a:spcPts val="266"/>
              </a:spcBef>
              <a:spcAft>
                <a:spcPts val="0"/>
              </a:spcAft>
              <a:buClr>
                <a:schemeClr val="accent1"/>
              </a:buClr>
              <a:buSzPts val="1330"/>
              <a:buNone/>
            </a:pPr>
            <a:r>
              <a:rPr lang="en-IN" sz="1330"/>
              <a:t>   }</a:t>
            </a:r>
            <a:endParaRPr/>
          </a:p>
          <a:p>
            <a:pPr indent="0" lvl="0" marL="0" rtl="0" algn="l">
              <a:lnSpc>
                <a:spcPct val="80000"/>
              </a:lnSpc>
              <a:spcBef>
                <a:spcPts val="266"/>
              </a:spcBef>
              <a:spcAft>
                <a:spcPts val="0"/>
              </a:spcAft>
              <a:buClr>
                <a:schemeClr val="accent1"/>
              </a:buClr>
              <a:buSzPts val="1330"/>
              <a:buNone/>
            </a:pPr>
            <a:r>
              <a:rPr lang="en-IN" sz="1330"/>
              <a:t>   return 0;</a:t>
            </a:r>
            <a:endParaRPr/>
          </a:p>
          <a:p>
            <a:pPr indent="0" lvl="0" marL="0" rtl="0" algn="l">
              <a:lnSpc>
                <a:spcPct val="80000"/>
              </a:lnSpc>
              <a:spcBef>
                <a:spcPts val="266"/>
              </a:spcBef>
              <a:spcAft>
                <a:spcPts val="0"/>
              </a:spcAft>
              <a:buClr>
                <a:schemeClr val="accent1"/>
              </a:buClr>
              <a:buSzPts val="1330"/>
              <a:buNone/>
            </a:pPr>
            <a:r>
              <a:rPr lang="en-IN" sz="1330"/>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2"/>
          <p:cNvSpPr txBox="1"/>
          <p:nvPr>
            <p:ph type="title"/>
          </p:nvPr>
        </p:nvSpPr>
        <p:spPr>
          <a:xfrm>
            <a:off x="228600" y="-152400"/>
            <a:ext cx="8229600" cy="563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n-IN" sz="3959"/>
              <a:t>Dry running</a:t>
            </a:r>
            <a:endParaRPr sz="3959"/>
          </a:p>
        </p:txBody>
      </p:sp>
      <p:pic>
        <p:nvPicPr>
          <p:cNvPr id="324" name="Google Shape;324;p32"/>
          <p:cNvPicPr preferRelativeResize="0"/>
          <p:nvPr>
            <p:ph idx="1" type="body"/>
          </p:nvPr>
        </p:nvPicPr>
        <p:blipFill rotWithShape="1">
          <a:blip r:embed="rId3">
            <a:alphaModFix/>
          </a:blip>
          <a:srcRect b="0" l="0" r="0" t="0"/>
          <a:stretch/>
        </p:blipFill>
        <p:spPr>
          <a:xfrm>
            <a:off x="0" y="533400"/>
            <a:ext cx="9067800" cy="6096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Sorting </a:t>
            </a:r>
            <a:endParaRPr/>
          </a:p>
        </p:txBody>
      </p:sp>
      <p:sp>
        <p:nvSpPr>
          <p:cNvPr id="330" name="Google Shape;330;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1"/>
              </a:buClr>
              <a:buSzPts val="3200"/>
              <a:buChar char="•"/>
            </a:pPr>
            <a:r>
              <a:rPr lang="en-IN">
                <a:solidFill>
                  <a:schemeClr val="accent1"/>
                </a:solidFill>
              </a:rPr>
              <a:t>Sorting data</a:t>
            </a:r>
            <a:endParaRPr/>
          </a:p>
          <a:p>
            <a:pPr indent="-285750" lvl="1" marL="742950" rtl="0" algn="l">
              <a:lnSpc>
                <a:spcPct val="90000"/>
              </a:lnSpc>
              <a:spcBef>
                <a:spcPts val="560"/>
              </a:spcBef>
              <a:spcAft>
                <a:spcPts val="0"/>
              </a:spcAft>
              <a:buClr>
                <a:schemeClr val="accent1"/>
              </a:buClr>
              <a:buSzPts val="2800"/>
              <a:buChar char="–"/>
            </a:pPr>
            <a:r>
              <a:rPr lang="en-IN">
                <a:solidFill>
                  <a:schemeClr val="accent1"/>
                </a:solidFill>
              </a:rPr>
              <a:t>Important computing application</a:t>
            </a:r>
            <a:endParaRPr/>
          </a:p>
          <a:p>
            <a:pPr indent="-285750" lvl="1" marL="742950" rtl="0" algn="l">
              <a:lnSpc>
                <a:spcPct val="90000"/>
              </a:lnSpc>
              <a:spcBef>
                <a:spcPts val="560"/>
              </a:spcBef>
              <a:spcAft>
                <a:spcPts val="0"/>
              </a:spcAft>
              <a:buClr>
                <a:schemeClr val="accent1"/>
              </a:buClr>
              <a:buSzPts val="2800"/>
              <a:buChar char="–"/>
            </a:pPr>
            <a:r>
              <a:rPr lang="en-IN">
                <a:solidFill>
                  <a:schemeClr val="accent1"/>
                </a:solidFill>
              </a:rPr>
              <a:t>Virtually every organization must sort some data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500"/>
                                        <p:tgtEl>
                                          <p:spTgt spid="33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Effect filter="fade" transition="in">
                                      <p:cBhvr>
                                        <p:cTn dur="500"/>
                                        <p:tgtEl>
                                          <p:spTgt spid="33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animEffect filter="fade" transition="in">
                                      <p:cBhvr>
                                        <p:cTn dur="500"/>
                                        <p:tgtEl>
                                          <p:spTgt spid="33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Bubble sort</a:t>
            </a:r>
            <a:endParaRPr/>
          </a:p>
        </p:txBody>
      </p:sp>
      <p:sp>
        <p:nvSpPr>
          <p:cNvPr id="336" name="Google Shape;336;p34"/>
          <p:cNvSpPr txBox="1"/>
          <p:nvPr>
            <p:ph idx="1" type="body"/>
          </p:nvPr>
        </p:nvSpPr>
        <p:spPr>
          <a:xfrm>
            <a:off x="457200" y="1600200"/>
            <a:ext cx="8229600" cy="456510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1"/>
              </a:buClr>
              <a:buSzPts val="3200"/>
              <a:buNone/>
            </a:pPr>
            <a:r>
              <a:rPr lang="en-IN">
                <a:solidFill>
                  <a:schemeClr val="accent1"/>
                </a:solidFill>
              </a:rPr>
              <a:t>Bubble sort (sinking sort) </a:t>
            </a:r>
            <a:endParaRPr/>
          </a:p>
          <a:p>
            <a:pPr indent="-342900" lvl="0" marL="342900" rtl="0" algn="l">
              <a:lnSpc>
                <a:spcPct val="90000"/>
              </a:lnSpc>
              <a:spcBef>
                <a:spcPts val="640"/>
              </a:spcBef>
              <a:spcAft>
                <a:spcPts val="0"/>
              </a:spcAft>
              <a:buClr>
                <a:schemeClr val="accent1"/>
              </a:buClr>
              <a:buSzPts val="3200"/>
              <a:buChar char="•"/>
            </a:pPr>
            <a:r>
              <a:rPr lang="en-IN"/>
              <a:t>A simple but inefficient sorting technique. </a:t>
            </a:r>
            <a:endParaRPr/>
          </a:p>
          <a:p>
            <a:pPr indent="-285750" lvl="1" marL="742950" rtl="0" algn="l">
              <a:lnSpc>
                <a:spcPct val="90000"/>
              </a:lnSpc>
              <a:spcBef>
                <a:spcPts val="560"/>
              </a:spcBef>
              <a:spcAft>
                <a:spcPts val="0"/>
              </a:spcAft>
              <a:buClr>
                <a:schemeClr val="accent1"/>
              </a:buClr>
              <a:buSzPts val="2800"/>
              <a:buChar char="–"/>
            </a:pPr>
            <a:r>
              <a:rPr lang="en-IN">
                <a:solidFill>
                  <a:schemeClr val="accent1"/>
                </a:solidFill>
              </a:rPr>
              <a:t>Several passes through the array </a:t>
            </a:r>
            <a:endParaRPr/>
          </a:p>
          <a:p>
            <a:pPr indent="-285750" lvl="1" marL="742950" rtl="0" algn="l">
              <a:lnSpc>
                <a:spcPct val="90000"/>
              </a:lnSpc>
              <a:spcBef>
                <a:spcPts val="560"/>
              </a:spcBef>
              <a:spcAft>
                <a:spcPts val="0"/>
              </a:spcAft>
              <a:buClr>
                <a:schemeClr val="accent1"/>
              </a:buClr>
              <a:buSzPts val="2800"/>
              <a:buChar char="–"/>
            </a:pPr>
            <a:r>
              <a:rPr lang="en-IN">
                <a:solidFill>
                  <a:schemeClr val="accent1"/>
                </a:solidFill>
              </a:rPr>
              <a:t>Successive pairs of elements are compared </a:t>
            </a:r>
            <a:endParaRPr/>
          </a:p>
          <a:p>
            <a:pPr indent="-228600" lvl="2" marL="1143000" rtl="0" algn="l">
              <a:lnSpc>
                <a:spcPct val="90000"/>
              </a:lnSpc>
              <a:spcBef>
                <a:spcPts val="480"/>
              </a:spcBef>
              <a:spcAft>
                <a:spcPts val="0"/>
              </a:spcAft>
              <a:buClr>
                <a:schemeClr val="accent1"/>
              </a:buClr>
              <a:buSzPts val="2400"/>
              <a:buChar char="•"/>
            </a:pPr>
            <a:r>
              <a:rPr lang="en-IN">
                <a:solidFill>
                  <a:schemeClr val="accent1"/>
                </a:solidFill>
              </a:rPr>
              <a:t>If increasing order (or identical ), no change</a:t>
            </a:r>
            <a:endParaRPr/>
          </a:p>
          <a:p>
            <a:pPr indent="-228600" lvl="2" marL="1143000" rtl="0" algn="l">
              <a:lnSpc>
                <a:spcPct val="90000"/>
              </a:lnSpc>
              <a:spcBef>
                <a:spcPts val="480"/>
              </a:spcBef>
              <a:spcAft>
                <a:spcPts val="0"/>
              </a:spcAft>
              <a:buClr>
                <a:schemeClr val="accent1"/>
              </a:buClr>
              <a:buSzPts val="2400"/>
              <a:buChar char="•"/>
            </a:pPr>
            <a:r>
              <a:rPr lang="en-IN">
                <a:solidFill>
                  <a:schemeClr val="accent1"/>
                </a:solidFill>
              </a:rPr>
              <a:t>If decreasing order, elements exchanged</a:t>
            </a:r>
            <a:endParaRPr/>
          </a:p>
          <a:p>
            <a:pPr indent="-285750" lvl="1" marL="742950" rtl="0" algn="l">
              <a:lnSpc>
                <a:spcPct val="90000"/>
              </a:lnSpc>
              <a:spcBef>
                <a:spcPts val="560"/>
              </a:spcBef>
              <a:spcAft>
                <a:spcPts val="0"/>
              </a:spcAft>
              <a:buClr>
                <a:schemeClr val="accent1"/>
              </a:buClr>
              <a:buSzPts val="2800"/>
              <a:buChar char="–"/>
            </a:pPr>
            <a:r>
              <a:rPr lang="en-IN">
                <a:solidFill>
                  <a:schemeClr val="accent1"/>
                </a:solidFill>
              </a:rPr>
              <a:t>Repeat</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xEl>
                                              <p:pRg end="0" st="0"/>
                                            </p:txEl>
                                          </p:spTgt>
                                        </p:tgtEl>
                                        <p:attrNameLst>
                                          <p:attrName>style.visibility</p:attrName>
                                        </p:attrNameLst>
                                      </p:cBhvr>
                                      <p:to>
                                        <p:strVal val="visible"/>
                                      </p:to>
                                    </p:set>
                                    <p:animEffect filter="fade" transition="in">
                                      <p:cBhvr>
                                        <p:cTn dur="500"/>
                                        <p:tgtEl>
                                          <p:spTgt spid="33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6">
                                            <p:txEl>
                                              <p:pRg end="1" st="1"/>
                                            </p:txEl>
                                          </p:spTgt>
                                        </p:tgtEl>
                                        <p:attrNameLst>
                                          <p:attrName>style.visibility</p:attrName>
                                        </p:attrNameLst>
                                      </p:cBhvr>
                                      <p:to>
                                        <p:strVal val="visible"/>
                                      </p:to>
                                    </p:set>
                                    <p:animEffect filter="fade" transition="in">
                                      <p:cBhvr>
                                        <p:cTn dur="500"/>
                                        <p:tgtEl>
                                          <p:spTgt spid="33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6">
                                            <p:txEl>
                                              <p:pRg end="2" st="2"/>
                                            </p:txEl>
                                          </p:spTgt>
                                        </p:tgtEl>
                                        <p:attrNameLst>
                                          <p:attrName>style.visibility</p:attrName>
                                        </p:attrNameLst>
                                      </p:cBhvr>
                                      <p:to>
                                        <p:strVal val="visible"/>
                                      </p:to>
                                    </p:set>
                                    <p:animEffect filter="fade" transition="in">
                                      <p:cBhvr>
                                        <p:cTn dur="500"/>
                                        <p:tgtEl>
                                          <p:spTgt spid="33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6">
                                            <p:txEl>
                                              <p:pRg end="3" st="3"/>
                                            </p:txEl>
                                          </p:spTgt>
                                        </p:tgtEl>
                                        <p:attrNameLst>
                                          <p:attrName>style.visibility</p:attrName>
                                        </p:attrNameLst>
                                      </p:cBhvr>
                                      <p:to>
                                        <p:strVal val="visible"/>
                                      </p:to>
                                    </p:set>
                                    <p:animEffect filter="fade" transition="in">
                                      <p:cBhvr>
                                        <p:cTn dur="500"/>
                                        <p:tgtEl>
                                          <p:spTgt spid="33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6">
                                            <p:txEl>
                                              <p:pRg end="4" st="4"/>
                                            </p:txEl>
                                          </p:spTgt>
                                        </p:tgtEl>
                                        <p:attrNameLst>
                                          <p:attrName>style.visibility</p:attrName>
                                        </p:attrNameLst>
                                      </p:cBhvr>
                                      <p:to>
                                        <p:strVal val="visible"/>
                                      </p:to>
                                    </p:set>
                                    <p:animEffect filter="fade" transition="in">
                                      <p:cBhvr>
                                        <p:cTn dur="500"/>
                                        <p:tgtEl>
                                          <p:spTgt spid="33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6">
                                            <p:txEl>
                                              <p:pRg end="5" st="5"/>
                                            </p:txEl>
                                          </p:spTgt>
                                        </p:tgtEl>
                                        <p:attrNameLst>
                                          <p:attrName>style.visibility</p:attrName>
                                        </p:attrNameLst>
                                      </p:cBhvr>
                                      <p:to>
                                        <p:strVal val="visible"/>
                                      </p:to>
                                    </p:set>
                                    <p:animEffect filter="fade" transition="in">
                                      <p:cBhvr>
                                        <p:cTn dur="500"/>
                                        <p:tgtEl>
                                          <p:spTgt spid="33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6">
                                            <p:txEl>
                                              <p:pRg end="6" st="6"/>
                                            </p:txEl>
                                          </p:spTgt>
                                        </p:tgtEl>
                                        <p:attrNameLst>
                                          <p:attrName>style.visibility</p:attrName>
                                        </p:attrNameLst>
                                      </p:cBhvr>
                                      <p:to>
                                        <p:strVal val="visible"/>
                                      </p:to>
                                    </p:set>
                                    <p:animEffect filter="fade" transition="in">
                                      <p:cBhvr>
                                        <p:cTn dur="500"/>
                                        <p:tgtEl>
                                          <p:spTgt spid="33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Bubble sort</a:t>
            </a:r>
            <a:endParaRPr/>
          </a:p>
        </p:txBody>
      </p:sp>
      <p:grpSp>
        <p:nvGrpSpPr>
          <p:cNvPr id="342" name="Google Shape;342;p35"/>
          <p:cNvGrpSpPr/>
          <p:nvPr/>
        </p:nvGrpSpPr>
        <p:grpSpPr>
          <a:xfrm>
            <a:off x="683568" y="1609636"/>
            <a:ext cx="8316416" cy="5078888"/>
            <a:chOff x="683568" y="1609636"/>
            <a:chExt cx="8316416" cy="5078888"/>
          </a:xfrm>
        </p:grpSpPr>
        <p:grpSp>
          <p:nvGrpSpPr>
            <p:cNvPr id="343" name="Google Shape;343;p35"/>
            <p:cNvGrpSpPr/>
            <p:nvPr/>
          </p:nvGrpSpPr>
          <p:grpSpPr>
            <a:xfrm>
              <a:off x="6696744" y="1609636"/>
              <a:ext cx="2303240" cy="4214792"/>
              <a:chOff x="6696744" y="1609636"/>
              <a:chExt cx="2303240" cy="4214792"/>
            </a:xfrm>
          </p:grpSpPr>
          <p:sp>
            <p:nvSpPr>
              <p:cNvPr id="344" name="Google Shape;344;p35"/>
              <p:cNvSpPr txBox="1"/>
              <p:nvPr/>
            </p:nvSpPr>
            <p:spPr>
              <a:xfrm>
                <a:off x="6696744" y="1609636"/>
                <a:ext cx="2267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accent1"/>
                    </a:solidFill>
                    <a:latin typeface="Calibri"/>
                    <a:ea typeface="Calibri"/>
                    <a:cs typeface="Calibri"/>
                    <a:sym typeface="Calibri"/>
                  </a:rPr>
                  <a:t>Original array</a:t>
                </a:r>
                <a:endParaRPr sz="2800">
                  <a:solidFill>
                    <a:schemeClr val="accent1"/>
                  </a:solidFill>
                  <a:latin typeface="Calibri"/>
                  <a:ea typeface="Calibri"/>
                  <a:cs typeface="Calibri"/>
                  <a:sym typeface="Calibri"/>
                </a:endParaRPr>
              </a:p>
            </p:txBody>
          </p:sp>
          <p:sp>
            <p:nvSpPr>
              <p:cNvPr id="345" name="Google Shape;345;p35"/>
              <p:cNvSpPr txBox="1"/>
              <p:nvPr/>
            </p:nvSpPr>
            <p:spPr>
              <a:xfrm>
                <a:off x="6696744" y="2347950"/>
                <a:ext cx="2267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accent1"/>
                    </a:solidFill>
                    <a:latin typeface="Calibri"/>
                    <a:ea typeface="Calibri"/>
                    <a:cs typeface="Calibri"/>
                    <a:sym typeface="Calibri"/>
                  </a:rPr>
                  <a:t>After pass 1</a:t>
                </a:r>
                <a:endParaRPr sz="2800">
                  <a:solidFill>
                    <a:schemeClr val="accent1"/>
                  </a:solidFill>
                  <a:latin typeface="Calibri"/>
                  <a:ea typeface="Calibri"/>
                  <a:cs typeface="Calibri"/>
                  <a:sym typeface="Calibri"/>
                </a:endParaRPr>
              </a:p>
            </p:txBody>
          </p:sp>
          <p:sp>
            <p:nvSpPr>
              <p:cNvPr id="346" name="Google Shape;346;p35"/>
              <p:cNvSpPr txBox="1"/>
              <p:nvPr/>
            </p:nvSpPr>
            <p:spPr>
              <a:xfrm>
                <a:off x="6732240" y="3086264"/>
                <a:ext cx="2267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accent1"/>
                    </a:solidFill>
                    <a:latin typeface="Calibri"/>
                    <a:ea typeface="Calibri"/>
                    <a:cs typeface="Calibri"/>
                    <a:sym typeface="Calibri"/>
                  </a:rPr>
                  <a:t>After pass 2</a:t>
                </a:r>
                <a:endParaRPr sz="2800">
                  <a:solidFill>
                    <a:schemeClr val="accent1"/>
                  </a:solidFill>
                  <a:latin typeface="Calibri"/>
                  <a:ea typeface="Calibri"/>
                  <a:cs typeface="Calibri"/>
                  <a:sym typeface="Calibri"/>
                </a:endParaRPr>
              </a:p>
            </p:txBody>
          </p:sp>
          <p:sp>
            <p:nvSpPr>
              <p:cNvPr id="347" name="Google Shape;347;p35"/>
              <p:cNvSpPr txBox="1"/>
              <p:nvPr/>
            </p:nvSpPr>
            <p:spPr>
              <a:xfrm>
                <a:off x="6732240" y="3824578"/>
                <a:ext cx="2267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accent1"/>
                    </a:solidFill>
                    <a:latin typeface="Calibri"/>
                    <a:ea typeface="Calibri"/>
                    <a:cs typeface="Calibri"/>
                    <a:sym typeface="Calibri"/>
                  </a:rPr>
                  <a:t>After pass 3</a:t>
                </a:r>
                <a:endParaRPr sz="2800">
                  <a:solidFill>
                    <a:schemeClr val="accent1"/>
                  </a:solidFill>
                  <a:latin typeface="Calibri"/>
                  <a:ea typeface="Calibri"/>
                  <a:cs typeface="Calibri"/>
                  <a:sym typeface="Calibri"/>
                </a:endParaRPr>
              </a:p>
            </p:txBody>
          </p:sp>
          <p:sp>
            <p:nvSpPr>
              <p:cNvPr id="348" name="Google Shape;348;p35"/>
              <p:cNvSpPr txBox="1"/>
              <p:nvPr/>
            </p:nvSpPr>
            <p:spPr>
              <a:xfrm>
                <a:off x="6732240" y="4562892"/>
                <a:ext cx="2267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accent1"/>
                    </a:solidFill>
                    <a:latin typeface="Calibri"/>
                    <a:ea typeface="Calibri"/>
                    <a:cs typeface="Calibri"/>
                    <a:sym typeface="Calibri"/>
                  </a:rPr>
                  <a:t>After pass 4</a:t>
                </a:r>
                <a:endParaRPr sz="2800">
                  <a:solidFill>
                    <a:schemeClr val="accent1"/>
                  </a:solidFill>
                  <a:latin typeface="Calibri"/>
                  <a:ea typeface="Calibri"/>
                  <a:cs typeface="Calibri"/>
                  <a:sym typeface="Calibri"/>
                </a:endParaRPr>
              </a:p>
            </p:txBody>
          </p:sp>
          <p:sp>
            <p:nvSpPr>
              <p:cNvPr id="349" name="Google Shape;349;p35"/>
              <p:cNvSpPr txBox="1"/>
              <p:nvPr/>
            </p:nvSpPr>
            <p:spPr>
              <a:xfrm>
                <a:off x="6732240" y="5301208"/>
                <a:ext cx="2267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accent1"/>
                    </a:solidFill>
                    <a:latin typeface="Calibri"/>
                    <a:ea typeface="Calibri"/>
                    <a:cs typeface="Calibri"/>
                    <a:sym typeface="Calibri"/>
                  </a:rPr>
                  <a:t>After pass 5</a:t>
                </a:r>
                <a:endParaRPr sz="2800">
                  <a:solidFill>
                    <a:schemeClr val="accent1"/>
                  </a:solidFill>
                  <a:latin typeface="Calibri"/>
                  <a:ea typeface="Calibri"/>
                  <a:cs typeface="Calibri"/>
                  <a:sym typeface="Calibri"/>
                </a:endParaRPr>
              </a:p>
            </p:txBody>
          </p:sp>
        </p:grpSp>
        <p:sp>
          <p:nvSpPr>
            <p:cNvPr id="350" name="Google Shape;350;p35"/>
            <p:cNvSpPr txBox="1"/>
            <p:nvPr/>
          </p:nvSpPr>
          <p:spPr>
            <a:xfrm>
              <a:off x="683568" y="6165304"/>
              <a:ext cx="69847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accent1"/>
                  </a:solidFill>
                  <a:latin typeface="Calibri"/>
                  <a:ea typeface="Calibri"/>
                  <a:cs typeface="Calibri"/>
                  <a:sym typeface="Calibri"/>
                </a:rPr>
                <a:t>Total number of pass required for sorting: </a:t>
              </a:r>
              <a:r>
                <a:rPr lang="en-IN" sz="2800">
                  <a:solidFill>
                    <a:schemeClr val="accent1"/>
                  </a:solidFill>
                  <a:latin typeface="Arial"/>
                  <a:ea typeface="Arial"/>
                  <a:cs typeface="Arial"/>
                  <a:sym typeface="Arial"/>
                </a:rPr>
                <a:t>n-1</a:t>
              </a:r>
              <a:endParaRPr sz="2800">
                <a:solidFill>
                  <a:schemeClr val="accent1"/>
                </a:solidFill>
                <a:latin typeface="Arial"/>
                <a:ea typeface="Arial"/>
                <a:cs typeface="Arial"/>
                <a:sym typeface="Arial"/>
              </a:endParaRPr>
            </a:p>
          </p:txBody>
        </p:sp>
      </p:grpSp>
      <p:graphicFrame>
        <p:nvGraphicFramePr>
          <p:cNvPr id="351" name="Google Shape;351;p35"/>
          <p:cNvGraphicFramePr/>
          <p:nvPr/>
        </p:nvGraphicFramePr>
        <p:xfrm>
          <a:off x="0" y="1600200"/>
          <a:ext cx="3000000" cy="3000000"/>
        </p:xfrm>
        <a:graphic>
          <a:graphicData uri="http://schemas.openxmlformats.org/drawingml/2006/table">
            <a:tbl>
              <a:tblPr>
                <a:noFill/>
                <a:tableStyleId>{7550EDFB-BB88-4C45-B079-3DA786CDCC56}</a:tableStyleId>
              </a:tblPr>
              <a:tblGrid>
                <a:gridCol w="1069850"/>
                <a:gridCol w="1069850"/>
                <a:gridCol w="1069850"/>
                <a:gridCol w="1069850"/>
                <a:gridCol w="1069850"/>
                <a:gridCol w="1069850"/>
              </a:tblGrid>
              <a:tr h="720000">
                <a:tc>
                  <a:txBody>
                    <a:bodyPr/>
                    <a:lstStyle/>
                    <a:p>
                      <a:pPr indent="0" lvl="0" marL="0" marR="0" rtl="0" algn="ctr">
                        <a:spcBef>
                          <a:spcPts val="0"/>
                        </a:spcBef>
                        <a:spcAft>
                          <a:spcPts val="0"/>
                        </a:spcAft>
                        <a:buNone/>
                      </a:pPr>
                      <a:r>
                        <a:rPr lang="en-IN" sz="1800" u="none" cap="none" strike="noStrike"/>
                        <a:t>77</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56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10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34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2</a:t>
                      </a:r>
                      <a:endParaRPr sz="1800" u="none" cap="none" strike="noStrike"/>
                    </a:p>
                  </a:txBody>
                  <a:tcPr marT="45725" marB="45725" marR="91450" marL="91450" anchor="ctr"/>
                </a:tc>
              </a:tr>
              <a:tr h="720000">
                <a:tc>
                  <a:txBody>
                    <a:bodyPr/>
                    <a:lstStyle/>
                    <a:p>
                      <a:pPr indent="0" lvl="0" marL="0" marR="0" rtl="0" algn="ctr">
                        <a:spcBef>
                          <a:spcPts val="0"/>
                        </a:spcBef>
                        <a:spcAft>
                          <a:spcPts val="0"/>
                        </a:spcAft>
                        <a:buNone/>
                      </a:pPr>
                      <a:r>
                        <a:rPr lang="en-IN" sz="1800" u="none" cap="none" strike="noStrike"/>
                        <a:t>56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10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34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2</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77</a:t>
                      </a:r>
                      <a:endParaRPr sz="1800" u="none" cap="none" strike="noStrike"/>
                    </a:p>
                  </a:txBody>
                  <a:tcPr marT="45725" marB="45725" marR="91450" marL="91450" anchor="ctr"/>
                </a:tc>
              </a:tr>
              <a:tr h="720000">
                <a:tc>
                  <a:txBody>
                    <a:bodyPr/>
                    <a:lstStyle/>
                    <a:p>
                      <a:pPr indent="0" lvl="0" marL="0" marR="0" rtl="0" algn="ctr">
                        <a:spcBef>
                          <a:spcPts val="0"/>
                        </a:spcBef>
                        <a:spcAft>
                          <a:spcPts val="0"/>
                        </a:spcAft>
                        <a:buNone/>
                      </a:pPr>
                      <a:r>
                        <a:rPr lang="en-IN" sz="1800" u="none" cap="none" strike="noStrike"/>
                        <a:t>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10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34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2</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56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77</a:t>
                      </a:r>
                      <a:endParaRPr sz="1800" u="none" cap="none" strike="noStrike"/>
                    </a:p>
                  </a:txBody>
                  <a:tcPr marT="45725" marB="45725" marR="91450" marL="91450" anchor="ctr"/>
                </a:tc>
              </a:tr>
              <a:tr h="720000">
                <a:tc>
                  <a:txBody>
                    <a:bodyPr/>
                    <a:lstStyle/>
                    <a:p>
                      <a:pPr indent="0" lvl="0" marL="0" marR="0" rtl="0" algn="ctr">
                        <a:spcBef>
                          <a:spcPts val="0"/>
                        </a:spcBef>
                        <a:spcAft>
                          <a:spcPts val="0"/>
                        </a:spcAft>
                        <a:buNone/>
                      </a:pPr>
                      <a:r>
                        <a:rPr lang="en-IN" sz="1800" u="none" cap="none" strike="noStrike"/>
                        <a:t>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10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2</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34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56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77</a:t>
                      </a:r>
                      <a:endParaRPr sz="1800" u="none" cap="none" strike="noStrike"/>
                    </a:p>
                  </a:txBody>
                  <a:tcPr marT="45725" marB="45725" marR="91450" marL="91450" anchor="ctr"/>
                </a:tc>
              </a:tr>
              <a:tr h="720000">
                <a:tc>
                  <a:txBody>
                    <a:bodyPr/>
                    <a:lstStyle/>
                    <a:p>
                      <a:pPr indent="0" lvl="0" marL="0" marR="0" rtl="0" algn="ctr">
                        <a:spcBef>
                          <a:spcPts val="0"/>
                        </a:spcBef>
                        <a:spcAft>
                          <a:spcPts val="0"/>
                        </a:spcAft>
                        <a:buNone/>
                      </a:pPr>
                      <a:r>
                        <a:rPr lang="en-IN" sz="1800" u="none" cap="none" strike="noStrike"/>
                        <a:t>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2</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10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34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56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77</a:t>
                      </a:r>
                      <a:endParaRPr sz="1800" u="none" cap="none" strike="noStrike"/>
                    </a:p>
                  </a:txBody>
                  <a:tcPr marT="45725" marB="45725" marR="91450" marL="91450" anchor="ctr"/>
                </a:tc>
              </a:tr>
              <a:tr h="720000">
                <a:tc>
                  <a:txBody>
                    <a:bodyPr/>
                    <a:lstStyle/>
                    <a:p>
                      <a:pPr indent="0" lvl="0" marL="0" marR="0" rtl="0" algn="ctr">
                        <a:spcBef>
                          <a:spcPts val="0"/>
                        </a:spcBef>
                        <a:spcAft>
                          <a:spcPts val="0"/>
                        </a:spcAft>
                        <a:buNone/>
                      </a:pPr>
                      <a:r>
                        <a:rPr lang="en-IN" sz="1800" u="none" cap="none" strike="noStrike"/>
                        <a:t>2</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10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34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56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IN" sz="1800" u="none" cap="none" strike="noStrike"/>
                        <a:t>77</a:t>
                      </a:r>
                      <a:endParaRPr sz="1800" u="none" cap="none" strike="noStrike"/>
                    </a:p>
                  </a:txBody>
                  <a:tcPr marT="45725" marB="45725" marR="91450" marL="91450" anchor="ctr"/>
                </a:tc>
              </a:tr>
            </a:tbl>
          </a:graphicData>
        </a:graphic>
      </p:graphicFrame>
      <p:sp>
        <p:nvSpPr>
          <p:cNvPr id="352" name="Google Shape;352;p35"/>
          <p:cNvSpPr/>
          <p:nvPr/>
        </p:nvSpPr>
        <p:spPr>
          <a:xfrm>
            <a:off x="742697" y="234795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35"/>
          <p:cNvSpPr/>
          <p:nvPr/>
        </p:nvSpPr>
        <p:spPr>
          <a:xfrm>
            <a:off x="1809938" y="234888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35"/>
          <p:cNvSpPr/>
          <p:nvPr/>
        </p:nvSpPr>
        <p:spPr>
          <a:xfrm>
            <a:off x="2882445" y="234888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35"/>
          <p:cNvSpPr/>
          <p:nvPr/>
        </p:nvSpPr>
        <p:spPr>
          <a:xfrm>
            <a:off x="3949686" y="234981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35"/>
          <p:cNvSpPr/>
          <p:nvPr/>
        </p:nvSpPr>
        <p:spPr>
          <a:xfrm>
            <a:off x="5029806" y="234888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35"/>
          <p:cNvSpPr/>
          <p:nvPr/>
        </p:nvSpPr>
        <p:spPr>
          <a:xfrm>
            <a:off x="742697" y="306896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35"/>
          <p:cNvSpPr/>
          <p:nvPr/>
        </p:nvSpPr>
        <p:spPr>
          <a:xfrm>
            <a:off x="1809938" y="306989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35"/>
          <p:cNvSpPr/>
          <p:nvPr/>
        </p:nvSpPr>
        <p:spPr>
          <a:xfrm>
            <a:off x="2882445" y="306989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35"/>
          <p:cNvSpPr/>
          <p:nvPr/>
        </p:nvSpPr>
        <p:spPr>
          <a:xfrm>
            <a:off x="3949686" y="307082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35"/>
          <p:cNvSpPr/>
          <p:nvPr/>
        </p:nvSpPr>
        <p:spPr>
          <a:xfrm>
            <a:off x="5029806" y="306989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35"/>
          <p:cNvSpPr/>
          <p:nvPr/>
        </p:nvSpPr>
        <p:spPr>
          <a:xfrm>
            <a:off x="742697" y="378904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35"/>
          <p:cNvSpPr/>
          <p:nvPr/>
        </p:nvSpPr>
        <p:spPr>
          <a:xfrm>
            <a:off x="1809938" y="378997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35"/>
          <p:cNvSpPr/>
          <p:nvPr/>
        </p:nvSpPr>
        <p:spPr>
          <a:xfrm>
            <a:off x="2882445" y="378997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35"/>
          <p:cNvSpPr/>
          <p:nvPr/>
        </p:nvSpPr>
        <p:spPr>
          <a:xfrm>
            <a:off x="3949686" y="379090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35"/>
          <p:cNvSpPr/>
          <p:nvPr/>
        </p:nvSpPr>
        <p:spPr>
          <a:xfrm>
            <a:off x="5029806" y="378997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35"/>
          <p:cNvSpPr/>
          <p:nvPr/>
        </p:nvSpPr>
        <p:spPr>
          <a:xfrm>
            <a:off x="742697" y="450912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35"/>
          <p:cNvSpPr/>
          <p:nvPr/>
        </p:nvSpPr>
        <p:spPr>
          <a:xfrm>
            <a:off x="1809938" y="451005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35"/>
          <p:cNvSpPr/>
          <p:nvPr/>
        </p:nvSpPr>
        <p:spPr>
          <a:xfrm>
            <a:off x="2882445" y="451005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35"/>
          <p:cNvSpPr/>
          <p:nvPr/>
        </p:nvSpPr>
        <p:spPr>
          <a:xfrm>
            <a:off x="3949686" y="451098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35"/>
          <p:cNvSpPr/>
          <p:nvPr/>
        </p:nvSpPr>
        <p:spPr>
          <a:xfrm>
            <a:off x="5029806" y="4510050"/>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35"/>
          <p:cNvSpPr/>
          <p:nvPr/>
        </p:nvSpPr>
        <p:spPr>
          <a:xfrm>
            <a:off x="742697" y="5301208"/>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35"/>
          <p:cNvSpPr/>
          <p:nvPr/>
        </p:nvSpPr>
        <p:spPr>
          <a:xfrm>
            <a:off x="1809938" y="5302138"/>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35"/>
          <p:cNvSpPr/>
          <p:nvPr/>
        </p:nvSpPr>
        <p:spPr>
          <a:xfrm>
            <a:off x="2882445" y="5302138"/>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35"/>
          <p:cNvSpPr/>
          <p:nvPr/>
        </p:nvSpPr>
        <p:spPr>
          <a:xfrm>
            <a:off x="3949686" y="5303068"/>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35"/>
          <p:cNvSpPr/>
          <p:nvPr/>
        </p:nvSpPr>
        <p:spPr>
          <a:xfrm>
            <a:off x="5029806" y="5302138"/>
            <a:ext cx="648072" cy="261610"/>
          </a:xfrm>
          <a:prstGeom prst="curvedUp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35"/>
          <p:cNvSpPr/>
          <p:nvPr/>
        </p:nvSpPr>
        <p:spPr>
          <a:xfrm>
            <a:off x="4716016" y="630235"/>
            <a:ext cx="2160240" cy="576064"/>
          </a:xfrm>
          <a:custGeom>
            <a:rect b="b" l="l" r="r" t="t"/>
            <a:pathLst>
              <a:path extrusionOk="0" h="120000" w="120000">
                <a:moveTo>
                  <a:pt x="0" y="0"/>
                </a:moveTo>
                <a:lnTo>
                  <a:pt x="120000" y="0"/>
                </a:lnTo>
                <a:lnTo>
                  <a:pt x="120000" y="120000"/>
                </a:lnTo>
                <a:lnTo>
                  <a:pt x="0" y="120000"/>
                </a:lnTo>
                <a:close/>
              </a:path>
              <a:path extrusionOk="0" fill="none" h="120000" w="120000">
                <a:moveTo>
                  <a:pt x="-342" y="113716"/>
                </a:moveTo>
                <a:lnTo>
                  <a:pt x="-67462" y="360355"/>
                </a:lnTo>
              </a:path>
            </a:pathLst>
          </a:cu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N" sz="1800">
                <a:solidFill>
                  <a:schemeClr val="dk1"/>
                </a:solidFill>
                <a:latin typeface="Calibri"/>
                <a:ea typeface="Calibri"/>
                <a:cs typeface="Calibri"/>
                <a:sym typeface="Calibri"/>
              </a:rPr>
              <a:t>Comparing successive elements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Bubble sort</a:t>
            </a:r>
            <a:endParaRPr/>
          </a:p>
        </p:txBody>
      </p:sp>
      <p:sp>
        <p:nvSpPr>
          <p:cNvPr id="383" name="Google Shape;383;p36"/>
          <p:cNvSpPr txBox="1"/>
          <p:nvPr>
            <p:ph idx="1" type="body"/>
          </p:nvPr>
        </p:nvSpPr>
        <p:spPr>
          <a:xfrm>
            <a:off x="457200" y="1600200"/>
            <a:ext cx="8229600" cy="4876799"/>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1"/>
              </a:buClr>
              <a:buSzPts val="2720"/>
              <a:buChar char="•"/>
            </a:pPr>
            <a:r>
              <a:rPr lang="en-IN" sz="2720">
                <a:solidFill>
                  <a:schemeClr val="accent1"/>
                </a:solidFill>
              </a:rPr>
              <a:t>It’s called bubble sort or sinking sort because smaller values gradually “bubble” their way to the top of the array (i.e., toward the first element) like air bubbles rising in water, while the larger values sink to the bottom (end) of the array. </a:t>
            </a:r>
            <a:endParaRPr sz="2720">
              <a:solidFill>
                <a:schemeClr val="accent1"/>
              </a:solidFill>
            </a:endParaRPr>
          </a:p>
          <a:p>
            <a:pPr indent="-342900" lvl="0" marL="342900" rtl="0" algn="l">
              <a:lnSpc>
                <a:spcPct val="90000"/>
              </a:lnSpc>
              <a:spcBef>
                <a:spcPts val="544"/>
              </a:spcBef>
              <a:spcAft>
                <a:spcPts val="0"/>
              </a:spcAft>
              <a:buClr>
                <a:schemeClr val="accent1"/>
              </a:buClr>
              <a:buSzPts val="2720"/>
              <a:buChar char="•"/>
            </a:pPr>
            <a:r>
              <a:rPr lang="en-IN" sz="2720">
                <a:solidFill>
                  <a:schemeClr val="accent1"/>
                </a:solidFill>
              </a:rPr>
              <a:t>The technique uses nested loops to make several passes through the array. </a:t>
            </a:r>
            <a:endParaRPr sz="2720">
              <a:solidFill>
                <a:schemeClr val="accent1"/>
              </a:solidFill>
            </a:endParaRPr>
          </a:p>
          <a:p>
            <a:pPr indent="-285750" lvl="1" marL="742950" rtl="0" algn="l">
              <a:lnSpc>
                <a:spcPct val="90000"/>
              </a:lnSpc>
              <a:spcBef>
                <a:spcPts val="476"/>
              </a:spcBef>
              <a:spcAft>
                <a:spcPts val="0"/>
              </a:spcAft>
              <a:buClr>
                <a:schemeClr val="accent1"/>
              </a:buClr>
              <a:buSzPts val="2380"/>
              <a:buChar char="–"/>
            </a:pPr>
            <a:r>
              <a:rPr lang="en-IN" sz="2380">
                <a:solidFill>
                  <a:schemeClr val="accent1"/>
                </a:solidFill>
              </a:rPr>
              <a:t>Each pass compares successive pairs of elements. </a:t>
            </a:r>
            <a:endParaRPr sz="2380">
              <a:solidFill>
                <a:schemeClr val="accent1"/>
              </a:solidFill>
            </a:endParaRPr>
          </a:p>
          <a:p>
            <a:pPr indent="-285750" lvl="1" marL="742950" rtl="0" algn="l">
              <a:lnSpc>
                <a:spcPct val="90000"/>
              </a:lnSpc>
              <a:spcBef>
                <a:spcPts val="476"/>
              </a:spcBef>
              <a:spcAft>
                <a:spcPts val="0"/>
              </a:spcAft>
              <a:buClr>
                <a:schemeClr val="accent1"/>
              </a:buClr>
              <a:buSzPts val="2380"/>
              <a:buChar char="–"/>
            </a:pPr>
            <a:r>
              <a:rPr lang="en-IN" sz="2380">
                <a:solidFill>
                  <a:schemeClr val="accent1"/>
                </a:solidFill>
              </a:rPr>
              <a:t>If a pair is in increasing order (or the values are equal), the bubble sort leaves the values as they are. </a:t>
            </a:r>
            <a:endParaRPr sz="2380">
              <a:solidFill>
                <a:schemeClr val="accent1"/>
              </a:solidFill>
            </a:endParaRPr>
          </a:p>
          <a:p>
            <a:pPr indent="-285750" lvl="1" marL="742950" rtl="0" algn="l">
              <a:lnSpc>
                <a:spcPct val="90000"/>
              </a:lnSpc>
              <a:spcBef>
                <a:spcPts val="476"/>
              </a:spcBef>
              <a:spcAft>
                <a:spcPts val="0"/>
              </a:spcAft>
              <a:buClr>
                <a:schemeClr val="accent1"/>
              </a:buClr>
              <a:buSzPts val="2380"/>
              <a:buChar char="–"/>
            </a:pPr>
            <a:r>
              <a:rPr lang="en-IN" sz="2380"/>
              <a:t>If a pair is in decreasing order, the bubble sort swaps their values in the array.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xEl>
                                              <p:pRg end="0" st="0"/>
                                            </p:txEl>
                                          </p:spTgt>
                                        </p:tgtEl>
                                        <p:attrNameLst>
                                          <p:attrName>style.visibility</p:attrName>
                                        </p:attrNameLst>
                                      </p:cBhvr>
                                      <p:to>
                                        <p:strVal val="visible"/>
                                      </p:to>
                                    </p:set>
                                    <p:animEffect filter="fade" transition="in">
                                      <p:cBhvr>
                                        <p:cTn dur="500"/>
                                        <p:tgtEl>
                                          <p:spTgt spid="3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1" st="1"/>
                                            </p:txEl>
                                          </p:spTgt>
                                        </p:tgtEl>
                                        <p:attrNameLst>
                                          <p:attrName>style.visibility</p:attrName>
                                        </p:attrNameLst>
                                      </p:cBhvr>
                                      <p:to>
                                        <p:strVal val="visible"/>
                                      </p:to>
                                    </p:set>
                                    <p:animEffect filter="fade" transition="in">
                                      <p:cBhvr>
                                        <p:cTn dur="500"/>
                                        <p:tgtEl>
                                          <p:spTgt spid="38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2" st="2"/>
                                            </p:txEl>
                                          </p:spTgt>
                                        </p:tgtEl>
                                        <p:attrNameLst>
                                          <p:attrName>style.visibility</p:attrName>
                                        </p:attrNameLst>
                                      </p:cBhvr>
                                      <p:to>
                                        <p:strVal val="visible"/>
                                      </p:to>
                                    </p:set>
                                    <p:animEffect filter="fade" transition="in">
                                      <p:cBhvr>
                                        <p:cTn dur="500"/>
                                        <p:tgtEl>
                                          <p:spTgt spid="38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3" st="3"/>
                                            </p:txEl>
                                          </p:spTgt>
                                        </p:tgtEl>
                                        <p:attrNameLst>
                                          <p:attrName>style.visibility</p:attrName>
                                        </p:attrNameLst>
                                      </p:cBhvr>
                                      <p:to>
                                        <p:strVal val="visible"/>
                                      </p:to>
                                    </p:set>
                                    <p:animEffect filter="fade" transition="in">
                                      <p:cBhvr>
                                        <p:cTn dur="500"/>
                                        <p:tgtEl>
                                          <p:spTgt spid="38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4" st="4"/>
                                            </p:txEl>
                                          </p:spTgt>
                                        </p:tgtEl>
                                        <p:attrNameLst>
                                          <p:attrName>style.visibility</p:attrName>
                                        </p:attrNameLst>
                                      </p:cBhvr>
                                      <p:to>
                                        <p:strVal val="visible"/>
                                      </p:to>
                                    </p:set>
                                    <p:animEffect filter="fade" transition="in">
                                      <p:cBhvr>
                                        <p:cTn dur="500"/>
                                        <p:tgtEl>
                                          <p:spTgt spid="38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IN"/>
              <a:t>Bubble sort</a:t>
            </a:r>
            <a:endParaRPr/>
          </a:p>
        </p:txBody>
      </p:sp>
      <p:sp>
        <p:nvSpPr>
          <p:cNvPr id="389" name="Google Shape;389;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1"/>
              </a:buClr>
              <a:buSzPts val="2800"/>
              <a:buChar char="•"/>
            </a:pPr>
            <a:r>
              <a:rPr lang="en-IN" sz="2800">
                <a:solidFill>
                  <a:schemeClr val="accent1"/>
                </a:solidFill>
              </a:rPr>
              <a:t>The first pass compares the first two elements of the array and swaps their values if necessary. It then compares the second and third elements in the array. The end of this pass compares the last two elements in the array and swaps them if necessary. </a:t>
            </a:r>
            <a:endParaRPr/>
          </a:p>
          <a:p>
            <a:pPr indent="-342900" lvl="0" marL="342900" rtl="0" algn="l">
              <a:spcBef>
                <a:spcPts val="560"/>
              </a:spcBef>
              <a:spcAft>
                <a:spcPts val="0"/>
              </a:spcAft>
              <a:buClr>
                <a:schemeClr val="accent1"/>
              </a:buClr>
              <a:buSzPts val="2800"/>
              <a:buChar char="•"/>
            </a:pPr>
            <a:r>
              <a:rPr lang="en-IN" sz="2800">
                <a:solidFill>
                  <a:schemeClr val="accent1"/>
                </a:solidFill>
              </a:rPr>
              <a:t>After one pass, the largest element will be in the last index. After two passes, the largest two elements will be in the last two indices.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500"/>
                                        <p:tgtEl>
                                          <p:spTgt spid="3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500"/>
                                        <p:tgtEl>
                                          <p:spTgt spid="38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38"/>
          <p:cNvSpPr txBox="1"/>
          <p:nvPr>
            <p:ph type="title"/>
          </p:nvPr>
        </p:nvSpPr>
        <p:spPr>
          <a:xfrm>
            <a:off x="-8586" y="-228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800"/>
              <a:buFont typeface="Calibri"/>
              <a:buNone/>
            </a:pPr>
            <a:r>
              <a:rPr lang="en-IN" sz="1800"/>
              <a:t>Program example-WAP to sort elements of 1D array in ascending order using Bubble sort</a:t>
            </a:r>
            <a:endParaRPr sz="1800"/>
          </a:p>
        </p:txBody>
      </p:sp>
      <p:sp>
        <p:nvSpPr>
          <p:cNvPr id="395" name="Google Shape;395;p38"/>
          <p:cNvSpPr txBox="1"/>
          <p:nvPr>
            <p:ph idx="1" type="body"/>
          </p:nvPr>
        </p:nvSpPr>
        <p:spPr>
          <a:xfrm>
            <a:off x="457200" y="762000"/>
            <a:ext cx="4038600" cy="53641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800"/>
              <a:buNone/>
            </a:pPr>
            <a:r>
              <a:rPr lang="en-IN" sz="1800"/>
              <a:t>#include &lt;stdio.h&gt;</a:t>
            </a:r>
            <a:endParaRPr/>
          </a:p>
          <a:p>
            <a:pPr indent="0" lvl="0" marL="0" rtl="0" algn="l">
              <a:lnSpc>
                <a:spcPct val="80000"/>
              </a:lnSpc>
              <a:spcBef>
                <a:spcPts val="360"/>
              </a:spcBef>
              <a:spcAft>
                <a:spcPts val="0"/>
              </a:spcAft>
              <a:buClr>
                <a:schemeClr val="accent1"/>
              </a:buClr>
              <a:buSzPts val="1800"/>
              <a:buNone/>
            </a:pPr>
            <a:r>
              <a:rPr lang="en-IN" sz="1800"/>
              <a:t>int main()</a:t>
            </a:r>
            <a:endParaRPr/>
          </a:p>
          <a:p>
            <a:pPr indent="0" lvl="0" marL="0" rtl="0" algn="l">
              <a:lnSpc>
                <a:spcPct val="80000"/>
              </a:lnSpc>
              <a:spcBef>
                <a:spcPts val="360"/>
              </a:spcBef>
              <a:spcAft>
                <a:spcPts val="0"/>
              </a:spcAft>
              <a:buClr>
                <a:schemeClr val="accent1"/>
              </a:buClr>
              <a:buSzPts val="1800"/>
              <a:buNone/>
            </a:pPr>
            <a:r>
              <a:rPr lang="en-IN" sz="1800"/>
              <a:t>{</a:t>
            </a:r>
            <a:endParaRPr/>
          </a:p>
          <a:p>
            <a:pPr indent="0" lvl="0" marL="0" rtl="0" algn="l">
              <a:lnSpc>
                <a:spcPct val="80000"/>
              </a:lnSpc>
              <a:spcBef>
                <a:spcPts val="360"/>
              </a:spcBef>
              <a:spcAft>
                <a:spcPts val="0"/>
              </a:spcAft>
              <a:buClr>
                <a:schemeClr val="accent1"/>
              </a:buClr>
              <a:buSzPts val="1800"/>
              <a:buNone/>
            </a:pPr>
            <a:r>
              <a:rPr lang="en-IN" sz="1800"/>
              <a:t>   int a[100];</a:t>
            </a:r>
            <a:endParaRPr/>
          </a:p>
          <a:p>
            <a:pPr indent="0" lvl="0" marL="0" rtl="0" algn="l">
              <a:lnSpc>
                <a:spcPct val="80000"/>
              </a:lnSpc>
              <a:spcBef>
                <a:spcPts val="360"/>
              </a:spcBef>
              <a:spcAft>
                <a:spcPts val="0"/>
              </a:spcAft>
              <a:buClr>
                <a:schemeClr val="accent1"/>
              </a:buClr>
              <a:buSzPts val="1800"/>
              <a:buNone/>
            </a:pPr>
            <a:r>
              <a:rPr lang="en-IN" sz="1800"/>
              <a:t>   int hold,i,j,n;</a:t>
            </a:r>
            <a:endParaRPr/>
          </a:p>
          <a:p>
            <a:pPr indent="0" lvl="0" marL="0" rtl="0" algn="l">
              <a:lnSpc>
                <a:spcPct val="80000"/>
              </a:lnSpc>
              <a:spcBef>
                <a:spcPts val="360"/>
              </a:spcBef>
              <a:spcAft>
                <a:spcPts val="0"/>
              </a:spcAft>
              <a:buClr>
                <a:schemeClr val="accent1"/>
              </a:buClr>
              <a:buSzPts val="1800"/>
              <a:buNone/>
            </a:pPr>
            <a:r>
              <a:rPr lang="en-IN" sz="1800"/>
              <a:t>   printf("\n Enter value of n:");</a:t>
            </a:r>
            <a:endParaRPr/>
          </a:p>
          <a:p>
            <a:pPr indent="0" lvl="0" marL="0" rtl="0" algn="l">
              <a:lnSpc>
                <a:spcPct val="80000"/>
              </a:lnSpc>
              <a:spcBef>
                <a:spcPts val="360"/>
              </a:spcBef>
              <a:spcAft>
                <a:spcPts val="0"/>
              </a:spcAft>
              <a:buClr>
                <a:schemeClr val="accent1"/>
              </a:buClr>
              <a:buSzPts val="1800"/>
              <a:buNone/>
            </a:pPr>
            <a:r>
              <a:rPr lang="en-IN" sz="1800"/>
              <a:t>   scanf("%d",&amp;n);</a:t>
            </a:r>
            <a:endParaRPr/>
          </a:p>
          <a:p>
            <a:pPr indent="0" lvl="0" marL="0" rtl="0" algn="l">
              <a:lnSpc>
                <a:spcPct val="80000"/>
              </a:lnSpc>
              <a:spcBef>
                <a:spcPts val="360"/>
              </a:spcBef>
              <a:spcAft>
                <a:spcPts val="0"/>
              </a:spcAft>
              <a:buClr>
                <a:schemeClr val="accent1"/>
              </a:buClr>
              <a:buSzPts val="1800"/>
              <a:buNone/>
            </a:pPr>
            <a:r>
              <a:rPr lang="en-IN" sz="1800"/>
              <a:t>   printf("\n Enter elements:");</a:t>
            </a:r>
            <a:endParaRPr/>
          </a:p>
          <a:p>
            <a:pPr indent="0" lvl="0" marL="0" rtl="0" algn="l">
              <a:lnSpc>
                <a:spcPct val="80000"/>
              </a:lnSpc>
              <a:spcBef>
                <a:spcPts val="360"/>
              </a:spcBef>
              <a:spcAft>
                <a:spcPts val="0"/>
              </a:spcAft>
              <a:buClr>
                <a:schemeClr val="accent1"/>
              </a:buClr>
              <a:buSzPts val="1800"/>
              <a:buNone/>
            </a:pPr>
            <a:r>
              <a:rPr lang="en-IN" sz="1800"/>
              <a:t>   for(i=0;i&lt;n;i++)</a:t>
            </a:r>
            <a:endParaRPr/>
          </a:p>
          <a:p>
            <a:pPr indent="0" lvl="0" marL="0" rtl="0" algn="l">
              <a:lnSpc>
                <a:spcPct val="80000"/>
              </a:lnSpc>
              <a:spcBef>
                <a:spcPts val="360"/>
              </a:spcBef>
              <a:spcAft>
                <a:spcPts val="0"/>
              </a:spcAft>
              <a:buClr>
                <a:schemeClr val="accent1"/>
              </a:buClr>
              <a:buSzPts val="1800"/>
              <a:buNone/>
            </a:pPr>
            <a:r>
              <a:rPr lang="en-IN" sz="1800"/>
              <a:t>   {</a:t>
            </a:r>
            <a:endParaRPr/>
          </a:p>
          <a:p>
            <a:pPr indent="0" lvl="0" marL="0" rtl="0" algn="l">
              <a:lnSpc>
                <a:spcPct val="80000"/>
              </a:lnSpc>
              <a:spcBef>
                <a:spcPts val="360"/>
              </a:spcBef>
              <a:spcAft>
                <a:spcPts val="0"/>
              </a:spcAft>
              <a:buClr>
                <a:schemeClr val="accent1"/>
              </a:buClr>
              <a:buSzPts val="1800"/>
              <a:buNone/>
            </a:pPr>
            <a:r>
              <a:rPr lang="en-IN" sz="1800"/>
              <a:t>   	scanf("%d",&amp;a[i]);</a:t>
            </a:r>
            <a:endParaRPr/>
          </a:p>
          <a:p>
            <a:pPr indent="0" lvl="0" marL="0" rtl="0" algn="l">
              <a:lnSpc>
                <a:spcPct val="80000"/>
              </a:lnSpc>
              <a:spcBef>
                <a:spcPts val="360"/>
              </a:spcBef>
              <a:spcAft>
                <a:spcPts val="0"/>
              </a:spcAft>
              <a:buClr>
                <a:schemeClr val="accent1"/>
              </a:buClr>
              <a:buSzPts val="1800"/>
              <a:buNone/>
            </a:pPr>
            <a:r>
              <a:rPr lang="en-IN" sz="1800"/>
              <a:t>   }</a:t>
            </a:r>
            <a:endParaRPr/>
          </a:p>
          <a:p>
            <a:pPr indent="0" lvl="0" marL="0" rtl="0" algn="l">
              <a:lnSpc>
                <a:spcPct val="80000"/>
              </a:lnSpc>
              <a:spcBef>
                <a:spcPts val="360"/>
              </a:spcBef>
              <a:spcAft>
                <a:spcPts val="0"/>
              </a:spcAft>
              <a:buClr>
                <a:schemeClr val="accent1"/>
              </a:buClr>
              <a:buSzPts val="1800"/>
              <a:buNone/>
            </a:pPr>
            <a:r>
              <a:rPr lang="en-IN" sz="1800"/>
              <a:t>   printf( "Data items in original order" );</a:t>
            </a:r>
            <a:endParaRPr/>
          </a:p>
          <a:p>
            <a:pPr indent="0" lvl="0" marL="0" rtl="0" algn="l">
              <a:lnSpc>
                <a:spcPct val="80000"/>
              </a:lnSpc>
              <a:spcBef>
                <a:spcPts val="360"/>
              </a:spcBef>
              <a:spcAft>
                <a:spcPts val="0"/>
              </a:spcAft>
              <a:buClr>
                <a:schemeClr val="accent1"/>
              </a:buClr>
              <a:buSzPts val="1800"/>
              <a:buNone/>
            </a:pPr>
            <a:r>
              <a:rPr lang="en-IN" sz="1800"/>
              <a:t>   for (i=0;i&lt;n;i++ )</a:t>
            </a:r>
            <a:endParaRPr/>
          </a:p>
          <a:p>
            <a:pPr indent="0" lvl="0" marL="0" rtl="0" algn="l">
              <a:lnSpc>
                <a:spcPct val="80000"/>
              </a:lnSpc>
              <a:spcBef>
                <a:spcPts val="360"/>
              </a:spcBef>
              <a:spcAft>
                <a:spcPts val="0"/>
              </a:spcAft>
              <a:buClr>
                <a:schemeClr val="accent1"/>
              </a:buClr>
              <a:buSzPts val="1800"/>
              <a:buNone/>
            </a:pPr>
            <a:r>
              <a:rPr lang="en-IN" sz="1800"/>
              <a:t>   {</a:t>
            </a:r>
            <a:endParaRPr/>
          </a:p>
          <a:p>
            <a:pPr indent="0" lvl="0" marL="0" rtl="0" algn="l">
              <a:lnSpc>
                <a:spcPct val="80000"/>
              </a:lnSpc>
              <a:spcBef>
                <a:spcPts val="360"/>
              </a:spcBef>
              <a:spcAft>
                <a:spcPts val="0"/>
              </a:spcAft>
              <a:buClr>
                <a:schemeClr val="accent1"/>
              </a:buClr>
              <a:buSzPts val="1800"/>
              <a:buNone/>
            </a:pPr>
            <a:r>
              <a:rPr lang="en-IN" sz="1800"/>
              <a:t>      printf("%d ",a[i]);//Elements will come with space</a:t>
            </a:r>
            <a:endParaRPr/>
          </a:p>
          <a:p>
            <a:pPr indent="0" lvl="0" marL="0" rtl="0" algn="l">
              <a:lnSpc>
                <a:spcPct val="80000"/>
              </a:lnSpc>
              <a:spcBef>
                <a:spcPts val="360"/>
              </a:spcBef>
              <a:spcAft>
                <a:spcPts val="0"/>
              </a:spcAft>
              <a:buClr>
                <a:schemeClr val="accent1"/>
              </a:buClr>
              <a:buSzPts val="1800"/>
              <a:buNone/>
            </a:pPr>
            <a:r>
              <a:rPr lang="en-IN" sz="1800"/>
              <a:t>   } // end for</a:t>
            </a:r>
            <a:endParaRPr/>
          </a:p>
          <a:p>
            <a:pPr indent="0" lvl="0" marL="0" rtl="0" algn="l">
              <a:lnSpc>
                <a:spcPct val="80000"/>
              </a:lnSpc>
              <a:spcBef>
                <a:spcPts val="360"/>
              </a:spcBef>
              <a:spcAft>
                <a:spcPts val="0"/>
              </a:spcAft>
              <a:buClr>
                <a:schemeClr val="accent1"/>
              </a:buClr>
              <a:buSzPts val="1800"/>
              <a:buNone/>
            </a:pPr>
            <a:r>
              <a:rPr lang="en-IN" sz="1800"/>
              <a:t>   // bubble sort</a:t>
            </a:r>
            <a:endParaRPr/>
          </a:p>
          <a:p>
            <a:pPr indent="0" lvl="0" marL="0" rtl="0" algn="l">
              <a:lnSpc>
                <a:spcPct val="80000"/>
              </a:lnSpc>
              <a:spcBef>
                <a:spcPts val="360"/>
              </a:spcBef>
              <a:spcAft>
                <a:spcPts val="0"/>
              </a:spcAft>
              <a:buClr>
                <a:schemeClr val="accent1"/>
              </a:buClr>
              <a:buSzPts val="1800"/>
              <a:buNone/>
            </a:pPr>
            <a:r>
              <a:rPr lang="en-IN" sz="1800"/>
              <a:t>   </a:t>
            </a:r>
            <a:endParaRPr sz="700"/>
          </a:p>
        </p:txBody>
      </p:sp>
      <p:sp>
        <p:nvSpPr>
          <p:cNvPr id="396" name="Google Shape;396;p38"/>
          <p:cNvSpPr txBox="1"/>
          <p:nvPr>
            <p:ph idx="2" type="body"/>
          </p:nvPr>
        </p:nvSpPr>
        <p:spPr>
          <a:xfrm>
            <a:off x="4648200" y="762000"/>
            <a:ext cx="4038600" cy="55626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400"/>
              <a:buNone/>
            </a:pPr>
            <a:r>
              <a:rPr lang="en-IN" sz="1400"/>
              <a:t>// loop to control number of passes(no. of passes are always n-1)</a:t>
            </a:r>
            <a:endParaRPr/>
          </a:p>
          <a:p>
            <a:pPr indent="0" lvl="0" marL="0" rtl="0" algn="l">
              <a:lnSpc>
                <a:spcPct val="80000"/>
              </a:lnSpc>
              <a:spcBef>
                <a:spcPts val="280"/>
              </a:spcBef>
              <a:spcAft>
                <a:spcPts val="0"/>
              </a:spcAft>
              <a:buClr>
                <a:schemeClr val="accent1"/>
              </a:buClr>
              <a:buSzPts val="1400"/>
              <a:buNone/>
            </a:pPr>
            <a:r>
              <a:rPr lang="en-IN" sz="1400"/>
              <a:t>   for (i=0;i&lt;n-1;i++)</a:t>
            </a:r>
            <a:endParaRPr/>
          </a:p>
          <a:p>
            <a:pPr indent="0" lvl="0" marL="0" rtl="0" algn="l">
              <a:lnSpc>
                <a:spcPct val="80000"/>
              </a:lnSpc>
              <a:spcBef>
                <a:spcPts val="280"/>
              </a:spcBef>
              <a:spcAft>
                <a:spcPts val="0"/>
              </a:spcAft>
              <a:buClr>
                <a:schemeClr val="accent1"/>
              </a:buClr>
              <a:buSzPts val="1400"/>
              <a:buNone/>
            </a:pPr>
            <a:r>
              <a:rPr lang="en-IN" sz="1400"/>
              <a:t>   {</a:t>
            </a:r>
            <a:endParaRPr/>
          </a:p>
          <a:p>
            <a:pPr indent="0" lvl="0" marL="0" rtl="0" algn="l">
              <a:lnSpc>
                <a:spcPct val="80000"/>
              </a:lnSpc>
              <a:spcBef>
                <a:spcPts val="280"/>
              </a:spcBef>
              <a:spcAft>
                <a:spcPts val="0"/>
              </a:spcAft>
              <a:buClr>
                <a:schemeClr val="accent1"/>
              </a:buClr>
              <a:buSzPts val="1400"/>
              <a:buNone/>
            </a:pPr>
            <a:r>
              <a:rPr lang="en-IN" sz="1400"/>
              <a:t>    // loop to control number of comparisons per pass(There is one comparison less)</a:t>
            </a:r>
            <a:endParaRPr/>
          </a:p>
          <a:p>
            <a:pPr indent="0" lvl="0" marL="0" rtl="0" algn="l">
              <a:lnSpc>
                <a:spcPct val="80000"/>
              </a:lnSpc>
              <a:spcBef>
                <a:spcPts val="280"/>
              </a:spcBef>
              <a:spcAft>
                <a:spcPts val="0"/>
              </a:spcAft>
              <a:buClr>
                <a:schemeClr val="accent1"/>
              </a:buClr>
              <a:buSzPts val="1400"/>
              <a:buNone/>
            </a:pPr>
            <a:r>
              <a:rPr lang="en-IN" sz="1400"/>
              <a:t> </a:t>
            </a:r>
            <a:endParaRPr/>
          </a:p>
          <a:p>
            <a:pPr indent="0" lvl="0" marL="0" rtl="0" algn="l">
              <a:lnSpc>
                <a:spcPct val="80000"/>
              </a:lnSpc>
              <a:spcBef>
                <a:spcPts val="280"/>
              </a:spcBef>
              <a:spcAft>
                <a:spcPts val="0"/>
              </a:spcAft>
              <a:buClr>
                <a:schemeClr val="accent1"/>
              </a:buClr>
              <a:buSzPts val="1400"/>
              <a:buNone/>
            </a:pPr>
            <a:r>
              <a:rPr lang="en-IN" sz="1400"/>
              <a:t>	  for (j=0;j&lt;n-i-1;j++)</a:t>
            </a:r>
            <a:endParaRPr/>
          </a:p>
          <a:p>
            <a:pPr indent="0" lvl="0" marL="0" rtl="0" algn="l">
              <a:lnSpc>
                <a:spcPct val="80000"/>
              </a:lnSpc>
              <a:spcBef>
                <a:spcPts val="280"/>
              </a:spcBef>
              <a:spcAft>
                <a:spcPts val="0"/>
              </a:spcAft>
              <a:buClr>
                <a:schemeClr val="accent1"/>
              </a:buClr>
              <a:buSzPts val="1400"/>
              <a:buNone/>
            </a:pPr>
            <a:r>
              <a:rPr lang="en-IN" sz="1400"/>
              <a:t>	   {</a:t>
            </a:r>
            <a:endParaRPr/>
          </a:p>
          <a:p>
            <a:pPr indent="0" lvl="0" marL="0" rtl="0" algn="l">
              <a:lnSpc>
                <a:spcPct val="80000"/>
              </a:lnSpc>
              <a:spcBef>
                <a:spcPts val="280"/>
              </a:spcBef>
              <a:spcAft>
                <a:spcPts val="0"/>
              </a:spcAft>
              <a:buClr>
                <a:schemeClr val="accent1"/>
              </a:buClr>
              <a:buSzPts val="1400"/>
              <a:buNone/>
            </a:pPr>
            <a:r>
              <a:rPr lang="en-IN" sz="1400"/>
              <a:t>         // compare adjacent elements and swap them if first</a:t>
            </a:r>
            <a:endParaRPr/>
          </a:p>
          <a:p>
            <a:pPr indent="0" lvl="0" marL="0" rtl="0" algn="l">
              <a:lnSpc>
                <a:spcPct val="80000"/>
              </a:lnSpc>
              <a:spcBef>
                <a:spcPts val="280"/>
              </a:spcBef>
              <a:spcAft>
                <a:spcPts val="0"/>
              </a:spcAft>
              <a:buClr>
                <a:schemeClr val="accent1"/>
              </a:buClr>
              <a:buSzPts val="1400"/>
              <a:buNone/>
            </a:pPr>
            <a:r>
              <a:rPr lang="en-IN" sz="1400"/>
              <a:t>         // element is greater than second element</a:t>
            </a:r>
            <a:endParaRPr/>
          </a:p>
          <a:p>
            <a:pPr indent="0" lvl="0" marL="0" rtl="0" algn="l">
              <a:lnSpc>
                <a:spcPct val="80000"/>
              </a:lnSpc>
              <a:spcBef>
                <a:spcPts val="280"/>
              </a:spcBef>
              <a:spcAft>
                <a:spcPts val="0"/>
              </a:spcAft>
              <a:buClr>
                <a:schemeClr val="accent1"/>
              </a:buClr>
              <a:buSzPts val="1400"/>
              <a:buNone/>
            </a:pPr>
            <a:r>
              <a:rPr lang="en-IN" sz="1400"/>
              <a:t>         if (a[j]&gt;a[j+1])</a:t>
            </a:r>
            <a:endParaRPr/>
          </a:p>
          <a:p>
            <a:pPr indent="0" lvl="0" marL="0" rtl="0" algn="l">
              <a:lnSpc>
                <a:spcPct val="80000"/>
              </a:lnSpc>
              <a:spcBef>
                <a:spcPts val="280"/>
              </a:spcBef>
              <a:spcAft>
                <a:spcPts val="0"/>
              </a:spcAft>
              <a:buClr>
                <a:schemeClr val="accent1"/>
              </a:buClr>
              <a:buSzPts val="1400"/>
              <a:buNone/>
            </a:pPr>
            <a:r>
              <a:rPr lang="en-IN" sz="1400"/>
              <a:t>		 {</a:t>
            </a:r>
            <a:endParaRPr/>
          </a:p>
          <a:p>
            <a:pPr indent="0" lvl="0" marL="0" rtl="0" algn="l">
              <a:lnSpc>
                <a:spcPct val="80000"/>
              </a:lnSpc>
              <a:spcBef>
                <a:spcPts val="280"/>
              </a:spcBef>
              <a:spcAft>
                <a:spcPts val="0"/>
              </a:spcAft>
              <a:buClr>
                <a:schemeClr val="accent1"/>
              </a:buClr>
              <a:buSzPts val="1400"/>
              <a:buNone/>
            </a:pPr>
            <a:r>
              <a:rPr lang="en-IN" sz="1400"/>
              <a:t>            hold=a[j];</a:t>
            </a:r>
            <a:endParaRPr/>
          </a:p>
          <a:p>
            <a:pPr indent="0" lvl="0" marL="0" rtl="0" algn="l">
              <a:lnSpc>
                <a:spcPct val="80000"/>
              </a:lnSpc>
              <a:spcBef>
                <a:spcPts val="280"/>
              </a:spcBef>
              <a:spcAft>
                <a:spcPts val="0"/>
              </a:spcAft>
              <a:buClr>
                <a:schemeClr val="accent1"/>
              </a:buClr>
              <a:buSzPts val="1400"/>
              <a:buNone/>
            </a:pPr>
            <a:r>
              <a:rPr lang="en-IN" sz="1400"/>
              <a:t>            a[j]=a[j+1];</a:t>
            </a:r>
            <a:endParaRPr/>
          </a:p>
          <a:p>
            <a:pPr indent="0" lvl="0" marL="0" rtl="0" algn="l">
              <a:lnSpc>
                <a:spcPct val="80000"/>
              </a:lnSpc>
              <a:spcBef>
                <a:spcPts val="280"/>
              </a:spcBef>
              <a:spcAft>
                <a:spcPts val="0"/>
              </a:spcAft>
              <a:buClr>
                <a:schemeClr val="accent1"/>
              </a:buClr>
              <a:buSzPts val="1400"/>
              <a:buNone/>
            </a:pPr>
            <a:r>
              <a:rPr lang="en-IN" sz="1400"/>
              <a:t>            a[j+1]=hold;</a:t>
            </a:r>
            <a:endParaRPr/>
          </a:p>
          <a:p>
            <a:pPr indent="0" lvl="0" marL="0" rtl="0" algn="l">
              <a:lnSpc>
                <a:spcPct val="80000"/>
              </a:lnSpc>
              <a:spcBef>
                <a:spcPts val="280"/>
              </a:spcBef>
              <a:spcAft>
                <a:spcPts val="0"/>
              </a:spcAft>
              <a:buClr>
                <a:schemeClr val="accent1"/>
              </a:buClr>
              <a:buSzPts val="1400"/>
              <a:buNone/>
            </a:pPr>
            <a:r>
              <a:rPr lang="en-IN" sz="1400"/>
              <a:t>         } // end if</a:t>
            </a:r>
            <a:endParaRPr/>
          </a:p>
          <a:p>
            <a:pPr indent="0" lvl="0" marL="0" rtl="0" algn="l">
              <a:lnSpc>
                <a:spcPct val="80000"/>
              </a:lnSpc>
              <a:spcBef>
                <a:spcPts val="280"/>
              </a:spcBef>
              <a:spcAft>
                <a:spcPts val="0"/>
              </a:spcAft>
              <a:buClr>
                <a:schemeClr val="accent1"/>
              </a:buClr>
              <a:buSzPts val="1400"/>
              <a:buNone/>
            </a:pPr>
            <a:r>
              <a:rPr lang="en-IN" sz="1400"/>
              <a:t>      } // end inner for</a:t>
            </a:r>
            <a:endParaRPr/>
          </a:p>
          <a:p>
            <a:pPr indent="0" lvl="0" marL="0" rtl="0" algn="l">
              <a:lnSpc>
                <a:spcPct val="80000"/>
              </a:lnSpc>
              <a:spcBef>
                <a:spcPts val="280"/>
              </a:spcBef>
              <a:spcAft>
                <a:spcPts val="0"/>
              </a:spcAft>
              <a:buClr>
                <a:schemeClr val="accent1"/>
              </a:buClr>
              <a:buSzPts val="1400"/>
              <a:buNone/>
            </a:pPr>
            <a:r>
              <a:rPr lang="en-IN" sz="1400"/>
              <a:t>   } // end outer for</a:t>
            </a:r>
            <a:endParaRPr/>
          </a:p>
          <a:p>
            <a:pPr indent="0" lvl="0" marL="0" rtl="0" algn="l">
              <a:lnSpc>
                <a:spcPct val="80000"/>
              </a:lnSpc>
              <a:spcBef>
                <a:spcPts val="280"/>
              </a:spcBef>
              <a:spcAft>
                <a:spcPts val="0"/>
              </a:spcAft>
              <a:buClr>
                <a:schemeClr val="accent1"/>
              </a:buClr>
              <a:buSzPts val="1400"/>
              <a:buNone/>
            </a:pPr>
            <a:r>
              <a:rPr lang="en-IN" sz="1400"/>
              <a:t>   printf( "\nData items in ascending order" );</a:t>
            </a:r>
            <a:endParaRPr/>
          </a:p>
          <a:p>
            <a:pPr indent="0" lvl="0" marL="0" rtl="0" algn="l">
              <a:lnSpc>
                <a:spcPct val="80000"/>
              </a:lnSpc>
              <a:spcBef>
                <a:spcPts val="280"/>
              </a:spcBef>
              <a:spcAft>
                <a:spcPts val="0"/>
              </a:spcAft>
              <a:buClr>
                <a:schemeClr val="accent1"/>
              </a:buClr>
              <a:buSzPts val="1400"/>
              <a:buNone/>
            </a:pPr>
            <a:r>
              <a:rPr lang="en-IN" sz="1400"/>
              <a:t>   for (i=0;i&lt;n;i++)</a:t>
            </a:r>
            <a:endParaRPr/>
          </a:p>
          <a:p>
            <a:pPr indent="0" lvl="0" marL="0" rtl="0" algn="l">
              <a:lnSpc>
                <a:spcPct val="80000"/>
              </a:lnSpc>
              <a:spcBef>
                <a:spcPts val="280"/>
              </a:spcBef>
              <a:spcAft>
                <a:spcPts val="0"/>
              </a:spcAft>
              <a:buClr>
                <a:schemeClr val="accent1"/>
              </a:buClr>
              <a:buSzPts val="1400"/>
              <a:buNone/>
            </a:pPr>
            <a:r>
              <a:rPr lang="en-IN" sz="1400"/>
              <a:t>   {</a:t>
            </a:r>
            <a:endParaRPr/>
          </a:p>
          <a:p>
            <a:pPr indent="0" lvl="0" marL="0" rtl="0" algn="l">
              <a:lnSpc>
                <a:spcPct val="80000"/>
              </a:lnSpc>
              <a:spcBef>
                <a:spcPts val="280"/>
              </a:spcBef>
              <a:spcAft>
                <a:spcPts val="0"/>
              </a:spcAft>
              <a:buClr>
                <a:schemeClr val="accent1"/>
              </a:buClr>
              <a:buSzPts val="1400"/>
              <a:buNone/>
            </a:pPr>
            <a:r>
              <a:rPr lang="en-IN" sz="1400"/>
              <a:t>      printf("%d ",a[i]);</a:t>
            </a:r>
            <a:endParaRPr/>
          </a:p>
          <a:p>
            <a:pPr indent="0" lvl="0" marL="0" rtl="0" algn="l">
              <a:lnSpc>
                <a:spcPct val="80000"/>
              </a:lnSpc>
              <a:spcBef>
                <a:spcPts val="280"/>
              </a:spcBef>
              <a:spcAft>
                <a:spcPts val="0"/>
              </a:spcAft>
              <a:buClr>
                <a:schemeClr val="accent1"/>
              </a:buClr>
              <a:buSzPts val="1400"/>
              <a:buNone/>
            </a:pPr>
            <a:r>
              <a:rPr lang="en-IN" sz="1400"/>
              <a:t>   } // end for</a:t>
            </a:r>
            <a:endParaRPr/>
          </a:p>
          <a:p>
            <a:pPr indent="0" lvl="0" marL="0" rtl="0" algn="l">
              <a:lnSpc>
                <a:spcPct val="80000"/>
              </a:lnSpc>
              <a:spcBef>
                <a:spcPts val="280"/>
              </a:spcBef>
              <a:spcAft>
                <a:spcPts val="0"/>
              </a:spcAft>
              <a:buClr>
                <a:schemeClr val="accent1"/>
              </a:buClr>
              <a:buSzPts val="1400"/>
              <a:buNone/>
            </a:pPr>
            <a:r>
              <a:rPr lang="en-IN" sz="1400"/>
              <a:t>} // end main</a:t>
            </a:r>
            <a:endParaRPr/>
          </a:p>
          <a:p>
            <a:pPr indent="-298450" lvl="0" marL="342900" rtl="0" algn="l">
              <a:lnSpc>
                <a:spcPct val="80000"/>
              </a:lnSpc>
              <a:spcBef>
                <a:spcPts val="140"/>
              </a:spcBef>
              <a:spcAft>
                <a:spcPts val="0"/>
              </a:spcAft>
              <a:buClr>
                <a:schemeClr val="accent1"/>
              </a:buClr>
              <a:buSzPts val="700"/>
              <a:buNone/>
            </a:pPr>
            <a:r>
              <a:t/>
            </a:r>
            <a:endParaRPr sz="700"/>
          </a:p>
          <a:p>
            <a:pPr indent="-298450" lvl="0" marL="342900" rtl="0" algn="l">
              <a:lnSpc>
                <a:spcPct val="80000"/>
              </a:lnSpc>
              <a:spcBef>
                <a:spcPts val="140"/>
              </a:spcBef>
              <a:spcAft>
                <a:spcPts val="0"/>
              </a:spcAft>
              <a:buClr>
                <a:schemeClr val="accent1"/>
              </a:buClr>
              <a:buSzPts val="700"/>
              <a:buNone/>
            </a:pPr>
            <a:r>
              <a:t/>
            </a:r>
            <a:endParaRPr sz="7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39"/>
          <p:cNvSpPr txBox="1"/>
          <p:nvPr>
            <p:ph type="title"/>
          </p:nvPr>
        </p:nvSpPr>
        <p:spPr>
          <a:xfrm>
            <a:off x="228600" y="152400"/>
            <a:ext cx="8229600" cy="457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lang="en-IN" sz="3200"/>
              <a:t>Dry running</a:t>
            </a:r>
            <a:endParaRPr sz="3200"/>
          </a:p>
        </p:txBody>
      </p:sp>
      <p:pic>
        <p:nvPicPr>
          <p:cNvPr id="402" name="Google Shape;402;p39"/>
          <p:cNvPicPr preferRelativeResize="0"/>
          <p:nvPr>
            <p:ph idx="1" type="body"/>
          </p:nvPr>
        </p:nvPicPr>
        <p:blipFill rotWithShape="1">
          <a:blip r:embed="rId3">
            <a:alphaModFix/>
          </a:blip>
          <a:srcRect b="0" l="0" r="0" t="0"/>
          <a:stretch/>
        </p:blipFill>
        <p:spPr>
          <a:xfrm>
            <a:off x="76200" y="381000"/>
            <a:ext cx="9067800" cy="647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Types</a:t>
            </a:r>
            <a:endParaRPr/>
          </a:p>
        </p:txBody>
      </p:sp>
      <p:sp>
        <p:nvSpPr>
          <p:cNvPr id="72" name="Google Shape;72;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2000"/>
              <a:buChar char="•"/>
            </a:pPr>
            <a:r>
              <a:rPr lang="en-IN" sz="2000"/>
              <a:t>One Dimensional (e.g. int a[100])</a:t>
            </a:r>
            <a:endParaRPr/>
          </a:p>
          <a:p>
            <a:pPr indent="-342900" lvl="0" marL="342900" rtl="0" algn="l">
              <a:spcBef>
                <a:spcPts val="400"/>
              </a:spcBef>
              <a:spcAft>
                <a:spcPts val="0"/>
              </a:spcAft>
              <a:buClr>
                <a:schemeClr val="accent1"/>
              </a:buClr>
              <a:buSzPts val="2000"/>
              <a:buChar char="•"/>
            </a:pPr>
            <a:r>
              <a:rPr lang="en-IN" sz="2000"/>
              <a:t>Multidimensional(2D,3D….)(e.g. int a[5][5], int a[5][5][5])</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Operations on arrays</a:t>
            </a:r>
            <a:endParaRPr/>
          </a:p>
        </p:txBody>
      </p:sp>
      <p:sp>
        <p:nvSpPr>
          <p:cNvPr id="408" name="Google Shape;408;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3200"/>
              <a:buChar char="•"/>
            </a:pPr>
            <a:r>
              <a:rPr lang="en-IN"/>
              <a:t>Insertion of element into an array</a:t>
            </a:r>
            <a:endParaRPr/>
          </a:p>
          <a:p>
            <a:pPr indent="-342900" lvl="0" marL="342900" rtl="0" algn="l">
              <a:spcBef>
                <a:spcPts val="640"/>
              </a:spcBef>
              <a:spcAft>
                <a:spcPts val="0"/>
              </a:spcAft>
              <a:buClr>
                <a:schemeClr val="accent1"/>
              </a:buClr>
              <a:buSzPts val="3200"/>
              <a:buChar char="•"/>
            </a:pPr>
            <a:r>
              <a:rPr lang="en-IN"/>
              <a:t>Deletion of element from an array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41"/>
          <p:cNvSpPr txBox="1"/>
          <p:nvPr>
            <p:ph type="title"/>
          </p:nvPr>
        </p:nvSpPr>
        <p:spPr>
          <a:xfrm>
            <a:off x="-2286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000"/>
              <a:buFont typeface="Calibri"/>
              <a:buNone/>
            </a:pPr>
            <a:r>
              <a:rPr b="1" lang="en-IN" sz="2000"/>
              <a:t>Write a program to insert an element at a given position in 1D array</a:t>
            </a:r>
            <a:br>
              <a:rPr lang="en-IN" sz="2400"/>
            </a:br>
            <a:endParaRPr sz="2400"/>
          </a:p>
        </p:txBody>
      </p:sp>
      <p:sp>
        <p:nvSpPr>
          <p:cNvPr id="414" name="Google Shape;414;p41"/>
          <p:cNvSpPr txBox="1"/>
          <p:nvPr>
            <p:ph idx="1" type="body"/>
          </p:nvPr>
        </p:nvSpPr>
        <p:spPr>
          <a:xfrm>
            <a:off x="457200" y="914400"/>
            <a:ext cx="4038600" cy="52117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375"/>
              <a:buNone/>
            </a:pPr>
            <a:r>
              <a:rPr lang="en-IN" sz="1375"/>
              <a:t>#include &lt;stdio.h&gt;</a:t>
            </a:r>
            <a:endParaRPr/>
          </a:p>
          <a:p>
            <a:pPr indent="0" lvl="0" marL="0" rtl="0" algn="l">
              <a:lnSpc>
                <a:spcPct val="80000"/>
              </a:lnSpc>
              <a:spcBef>
                <a:spcPts val="275"/>
              </a:spcBef>
              <a:spcAft>
                <a:spcPts val="0"/>
              </a:spcAft>
              <a:buClr>
                <a:schemeClr val="accent1"/>
              </a:buClr>
              <a:buSzPts val="1375"/>
              <a:buNone/>
            </a:pPr>
            <a:r>
              <a:rPr lang="en-IN" sz="1375"/>
              <a:t>int main()</a:t>
            </a:r>
            <a:endParaRPr/>
          </a:p>
          <a:p>
            <a:pPr indent="0" lvl="0" marL="0" rtl="0" algn="l">
              <a:lnSpc>
                <a:spcPct val="80000"/>
              </a:lnSpc>
              <a:spcBef>
                <a:spcPts val="275"/>
              </a:spcBef>
              <a:spcAft>
                <a:spcPts val="0"/>
              </a:spcAft>
              <a:buClr>
                <a:schemeClr val="accent1"/>
              </a:buClr>
              <a:buSzPts val="1375"/>
              <a:buNone/>
            </a:pPr>
            <a:r>
              <a:rPr lang="en-IN" sz="1375"/>
              <a:t>{</a:t>
            </a:r>
            <a:endParaRPr/>
          </a:p>
          <a:p>
            <a:pPr indent="0" lvl="0" marL="0" rtl="0" algn="l">
              <a:lnSpc>
                <a:spcPct val="80000"/>
              </a:lnSpc>
              <a:spcBef>
                <a:spcPts val="275"/>
              </a:spcBef>
              <a:spcAft>
                <a:spcPts val="0"/>
              </a:spcAft>
              <a:buClr>
                <a:schemeClr val="accent1"/>
              </a:buClr>
              <a:buSzPts val="1375"/>
              <a:buNone/>
            </a:pPr>
            <a:r>
              <a:rPr lang="en-IN" sz="1375"/>
              <a:t>   int array[100], position, c, n, value;</a:t>
            </a:r>
            <a:endParaRPr/>
          </a:p>
          <a:p>
            <a:pPr indent="0" lvl="0" marL="0" rtl="0" algn="l">
              <a:lnSpc>
                <a:spcPct val="80000"/>
              </a:lnSpc>
              <a:spcBef>
                <a:spcPts val="275"/>
              </a:spcBef>
              <a:spcAft>
                <a:spcPts val="0"/>
              </a:spcAft>
              <a:buClr>
                <a:schemeClr val="accent1"/>
              </a:buClr>
              <a:buSzPts val="1375"/>
              <a:buNone/>
            </a:pPr>
            <a:r>
              <a:rPr lang="en-IN" sz="1375"/>
              <a:t>   printf("Enter number of elements in array:\n");</a:t>
            </a:r>
            <a:endParaRPr/>
          </a:p>
          <a:p>
            <a:pPr indent="0" lvl="0" marL="0" rtl="0" algn="l">
              <a:lnSpc>
                <a:spcPct val="80000"/>
              </a:lnSpc>
              <a:spcBef>
                <a:spcPts val="275"/>
              </a:spcBef>
              <a:spcAft>
                <a:spcPts val="0"/>
              </a:spcAft>
              <a:buClr>
                <a:schemeClr val="accent1"/>
              </a:buClr>
              <a:buSzPts val="1375"/>
              <a:buNone/>
            </a:pPr>
            <a:r>
              <a:rPr lang="en-IN" sz="1375"/>
              <a:t>   scanf("%d", &amp;n);</a:t>
            </a:r>
            <a:endParaRPr/>
          </a:p>
          <a:p>
            <a:pPr indent="0" lvl="0" marL="0" rtl="0" algn="l">
              <a:lnSpc>
                <a:spcPct val="80000"/>
              </a:lnSpc>
              <a:spcBef>
                <a:spcPts val="275"/>
              </a:spcBef>
              <a:spcAft>
                <a:spcPts val="0"/>
              </a:spcAft>
              <a:buClr>
                <a:schemeClr val="accent1"/>
              </a:buClr>
              <a:buSzPts val="1375"/>
              <a:buNone/>
            </a:pPr>
            <a:r>
              <a:rPr lang="en-IN" sz="1375"/>
              <a:t>   printf("Enter %d elements:\n", n);</a:t>
            </a:r>
            <a:endParaRPr/>
          </a:p>
          <a:p>
            <a:pPr indent="0" lvl="0" marL="0" rtl="0" algn="l">
              <a:lnSpc>
                <a:spcPct val="80000"/>
              </a:lnSpc>
              <a:spcBef>
                <a:spcPts val="275"/>
              </a:spcBef>
              <a:spcAft>
                <a:spcPts val="0"/>
              </a:spcAft>
              <a:buClr>
                <a:schemeClr val="accent1"/>
              </a:buClr>
              <a:buSzPts val="1375"/>
              <a:buNone/>
            </a:pPr>
            <a:r>
              <a:rPr lang="en-IN" sz="1375"/>
              <a:t>   for (c = 0; c &lt; n; c++)</a:t>
            </a:r>
            <a:endParaRPr/>
          </a:p>
          <a:p>
            <a:pPr indent="0" lvl="0" marL="0" rtl="0" algn="l">
              <a:lnSpc>
                <a:spcPct val="80000"/>
              </a:lnSpc>
              <a:spcBef>
                <a:spcPts val="275"/>
              </a:spcBef>
              <a:spcAft>
                <a:spcPts val="0"/>
              </a:spcAft>
              <a:buClr>
                <a:schemeClr val="accent1"/>
              </a:buClr>
              <a:buSzPts val="1375"/>
              <a:buNone/>
            </a:pPr>
            <a:r>
              <a:rPr lang="en-IN" sz="1375"/>
              <a:t>    {</a:t>
            </a:r>
            <a:endParaRPr/>
          </a:p>
          <a:p>
            <a:pPr indent="0" lvl="0" marL="0" rtl="0" algn="l">
              <a:lnSpc>
                <a:spcPct val="80000"/>
              </a:lnSpc>
              <a:spcBef>
                <a:spcPts val="275"/>
              </a:spcBef>
              <a:spcAft>
                <a:spcPts val="0"/>
              </a:spcAft>
              <a:buClr>
                <a:schemeClr val="accent1"/>
              </a:buClr>
              <a:buSzPts val="1375"/>
              <a:buNone/>
            </a:pPr>
            <a:r>
              <a:rPr lang="en-IN" sz="1375"/>
              <a:t>	scanf("%d", &amp;array[c]);</a:t>
            </a:r>
            <a:endParaRPr/>
          </a:p>
          <a:p>
            <a:pPr indent="0" lvl="0" marL="0" rtl="0" algn="l">
              <a:lnSpc>
                <a:spcPct val="80000"/>
              </a:lnSpc>
              <a:spcBef>
                <a:spcPts val="275"/>
              </a:spcBef>
              <a:spcAft>
                <a:spcPts val="0"/>
              </a:spcAft>
              <a:buClr>
                <a:schemeClr val="accent1"/>
              </a:buClr>
              <a:buSzPts val="1375"/>
              <a:buNone/>
            </a:pPr>
            <a:r>
              <a:rPr lang="en-IN" sz="1375"/>
              <a:t>	}</a:t>
            </a:r>
            <a:endParaRPr/>
          </a:p>
          <a:p>
            <a:pPr indent="0" lvl="0" marL="0" rtl="0" algn="l">
              <a:lnSpc>
                <a:spcPct val="80000"/>
              </a:lnSpc>
              <a:spcBef>
                <a:spcPts val="275"/>
              </a:spcBef>
              <a:spcAft>
                <a:spcPts val="0"/>
              </a:spcAft>
              <a:buClr>
                <a:schemeClr val="accent1"/>
              </a:buClr>
              <a:buSzPts val="1375"/>
              <a:buNone/>
            </a:pPr>
            <a:r>
              <a:rPr lang="en-IN" sz="1375"/>
              <a:t>   printf("Enter the location where you wish to insert an element:\n");</a:t>
            </a:r>
            <a:endParaRPr/>
          </a:p>
          <a:p>
            <a:pPr indent="0" lvl="0" marL="0" rtl="0" algn="l">
              <a:lnSpc>
                <a:spcPct val="80000"/>
              </a:lnSpc>
              <a:spcBef>
                <a:spcPts val="275"/>
              </a:spcBef>
              <a:spcAft>
                <a:spcPts val="0"/>
              </a:spcAft>
              <a:buClr>
                <a:schemeClr val="accent1"/>
              </a:buClr>
              <a:buSzPts val="1375"/>
              <a:buNone/>
            </a:pPr>
            <a:r>
              <a:rPr lang="en-IN" sz="1375"/>
              <a:t>   scanf("%d", &amp;position);</a:t>
            </a:r>
            <a:endParaRPr/>
          </a:p>
          <a:p>
            <a:pPr indent="0" lvl="0" marL="0" rtl="0" algn="l">
              <a:lnSpc>
                <a:spcPct val="80000"/>
              </a:lnSpc>
              <a:spcBef>
                <a:spcPts val="275"/>
              </a:spcBef>
              <a:spcAft>
                <a:spcPts val="0"/>
              </a:spcAft>
              <a:buClr>
                <a:schemeClr val="accent1"/>
              </a:buClr>
              <a:buSzPts val="1375"/>
              <a:buNone/>
            </a:pPr>
            <a:r>
              <a:rPr lang="en-IN" sz="1375"/>
              <a:t>   printf("Enter the value to insert:\n");</a:t>
            </a:r>
            <a:endParaRPr/>
          </a:p>
          <a:p>
            <a:pPr indent="0" lvl="0" marL="0" rtl="0" algn="l">
              <a:lnSpc>
                <a:spcPct val="80000"/>
              </a:lnSpc>
              <a:spcBef>
                <a:spcPts val="275"/>
              </a:spcBef>
              <a:spcAft>
                <a:spcPts val="0"/>
              </a:spcAft>
              <a:buClr>
                <a:schemeClr val="accent1"/>
              </a:buClr>
              <a:buSzPts val="1375"/>
              <a:buNone/>
            </a:pPr>
            <a:r>
              <a:rPr lang="en-IN" sz="1375"/>
              <a:t>   scanf("%d", &amp;value);</a:t>
            </a:r>
            <a:endParaRPr/>
          </a:p>
          <a:p>
            <a:pPr indent="0" lvl="0" marL="0" rtl="0" algn="l">
              <a:lnSpc>
                <a:spcPct val="80000"/>
              </a:lnSpc>
              <a:spcBef>
                <a:spcPts val="275"/>
              </a:spcBef>
              <a:spcAft>
                <a:spcPts val="0"/>
              </a:spcAft>
              <a:buClr>
                <a:schemeClr val="accent1"/>
              </a:buClr>
              <a:buSzPts val="1375"/>
              <a:buNone/>
            </a:pPr>
            <a:r>
              <a:rPr lang="en-IN" sz="1375"/>
              <a:t> </a:t>
            </a:r>
            <a:endParaRPr/>
          </a:p>
          <a:p>
            <a:pPr indent="0" lvl="0" marL="0" rtl="0" algn="l">
              <a:lnSpc>
                <a:spcPct val="80000"/>
              </a:lnSpc>
              <a:spcBef>
                <a:spcPts val="275"/>
              </a:spcBef>
              <a:spcAft>
                <a:spcPts val="0"/>
              </a:spcAft>
              <a:buClr>
                <a:schemeClr val="accent1"/>
              </a:buClr>
              <a:buSzPts val="1375"/>
              <a:buNone/>
            </a:pPr>
            <a:r>
              <a:rPr lang="en-IN" sz="1375"/>
              <a:t>   for (c = n - 1; c &gt;= position - 1; c--)</a:t>
            </a:r>
            <a:endParaRPr/>
          </a:p>
          <a:p>
            <a:pPr indent="0" lvl="0" marL="0" rtl="0" algn="l">
              <a:lnSpc>
                <a:spcPct val="80000"/>
              </a:lnSpc>
              <a:spcBef>
                <a:spcPts val="275"/>
              </a:spcBef>
              <a:spcAft>
                <a:spcPts val="0"/>
              </a:spcAft>
              <a:buClr>
                <a:schemeClr val="accent1"/>
              </a:buClr>
              <a:buSzPts val="1375"/>
              <a:buNone/>
            </a:pPr>
            <a:r>
              <a:rPr lang="en-IN" sz="1375"/>
              <a:t>   {</a:t>
            </a:r>
            <a:endParaRPr/>
          </a:p>
          <a:p>
            <a:pPr indent="0" lvl="0" marL="0" rtl="0" algn="l">
              <a:lnSpc>
                <a:spcPct val="80000"/>
              </a:lnSpc>
              <a:spcBef>
                <a:spcPts val="275"/>
              </a:spcBef>
              <a:spcAft>
                <a:spcPts val="0"/>
              </a:spcAft>
              <a:buClr>
                <a:schemeClr val="accent1"/>
              </a:buClr>
              <a:buSzPts val="1375"/>
              <a:buNone/>
            </a:pPr>
            <a:r>
              <a:rPr lang="en-IN" sz="1375"/>
              <a:t>   array[c+1] = array[c];</a:t>
            </a:r>
            <a:endParaRPr/>
          </a:p>
          <a:p>
            <a:pPr indent="0" lvl="0" marL="0" rtl="0" algn="l">
              <a:lnSpc>
                <a:spcPct val="80000"/>
              </a:lnSpc>
              <a:spcBef>
                <a:spcPts val="275"/>
              </a:spcBef>
              <a:spcAft>
                <a:spcPts val="0"/>
              </a:spcAft>
              <a:buClr>
                <a:schemeClr val="accent1"/>
              </a:buClr>
              <a:buSzPts val="1375"/>
              <a:buNone/>
            </a:pPr>
            <a:r>
              <a:rPr lang="en-IN" sz="1375"/>
              <a:t>   }</a:t>
            </a:r>
            <a:endParaRPr/>
          </a:p>
          <a:p>
            <a:pPr indent="0" lvl="0" marL="0" rtl="0" algn="l">
              <a:lnSpc>
                <a:spcPct val="80000"/>
              </a:lnSpc>
              <a:spcBef>
                <a:spcPts val="275"/>
              </a:spcBef>
              <a:spcAft>
                <a:spcPts val="0"/>
              </a:spcAft>
              <a:buClr>
                <a:schemeClr val="accent1"/>
              </a:buClr>
              <a:buSzPts val="1375"/>
              <a:buNone/>
            </a:pPr>
            <a:r>
              <a:rPr lang="en-IN" sz="1375"/>
              <a:t>   array[position-1] = value;</a:t>
            </a:r>
            <a:endParaRPr sz="1375"/>
          </a:p>
        </p:txBody>
      </p:sp>
      <p:sp>
        <p:nvSpPr>
          <p:cNvPr id="415" name="Google Shape;415;p41"/>
          <p:cNvSpPr txBox="1"/>
          <p:nvPr>
            <p:ph idx="2" type="body"/>
          </p:nvPr>
        </p:nvSpPr>
        <p:spPr>
          <a:xfrm>
            <a:off x="4648200" y="914400"/>
            <a:ext cx="4038600" cy="52117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1800"/>
              <a:buNone/>
            </a:pPr>
            <a:r>
              <a:rPr lang="en-IN" sz="1800"/>
              <a:t> printf("Resultant array is:\n");</a:t>
            </a:r>
            <a:endParaRPr/>
          </a:p>
          <a:p>
            <a:pPr indent="0" lvl="0" marL="0" rtl="0" algn="l">
              <a:lnSpc>
                <a:spcPct val="80000"/>
              </a:lnSpc>
              <a:spcBef>
                <a:spcPts val="360"/>
              </a:spcBef>
              <a:spcAft>
                <a:spcPts val="0"/>
              </a:spcAft>
              <a:buClr>
                <a:schemeClr val="accent1"/>
              </a:buClr>
              <a:buSzPts val="1800"/>
              <a:buNone/>
            </a:pPr>
            <a:r>
              <a:rPr lang="en-IN" sz="1800"/>
              <a:t>   for (c = 0; c &lt;= n; c++)</a:t>
            </a:r>
            <a:endParaRPr/>
          </a:p>
          <a:p>
            <a:pPr indent="0" lvl="0" marL="0" rtl="0" algn="l">
              <a:lnSpc>
                <a:spcPct val="80000"/>
              </a:lnSpc>
              <a:spcBef>
                <a:spcPts val="360"/>
              </a:spcBef>
              <a:spcAft>
                <a:spcPts val="0"/>
              </a:spcAft>
              <a:buClr>
                <a:schemeClr val="accent1"/>
              </a:buClr>
              <a:buSzPts val="1800"/>
              <a:buNone/>
            </a:pPr>
            <a:r>
              <a:rPr lang="en-IN" sz="1800"/>
              <a:t>   {</a:t>
            </a:r>
            <a:endParaRPr/>
          </a:p>
          <a:p>
            <a:pPr indent="0" lvl="0" marL="0" rtl="0" algn="l">
              <a:lnSpc>
                <a:spcPct val="80000"/>
              </a:lnSpc>
              <a:spcBef>
                <a:spcPts val="360"/>
              </a:spcBef>
              <a:spcAft>
                <a:spcPts val="0"/>
              </a:spcAft>
              <a:buClr>
                <a:schemeClr val="accent1"/>
              </a:buClr>
              <a:buSzPts val="1800"/>
              <a:buNone/>
            </a:pPr>
            <a:r>
              <a:rPr lang="en-IN" sz="1800"/>
              <a:t>   printf("%d\n", array[c]);</a:t>
            </a:r>
            <a:endParaRPr/>
          </a:p>
          <a:p>
            <a:pPr indent="0" lvl="0" marL="0" rtl="0" algn="l">
              <a:lnSpc>
                <a:spcPct val="80000"/>
              </a:lnSpc>
              <a:spcBef>
                <a:spcPts val="360"/>
              </a:spcBef>
              <a:spcAft>
                <a:spcPts val="0"/>
              </a:spcAft>
              <a:buClr>
                <a:schemeClr val="accent1"/>
              </a:buClr>
              <a:buSzPts val="1800"/>
              <a:buNone/>
            </a:pPr>
            <a:r>
              <a:rPr lang="en-IN" sz="1800"/>
              <a:t>   }</a:t>
            </a:r>
            <a:endParaRPr/>
          </a:p>
          <a:p>
            <a:pPr indent="0" lvl="0" marL="0" rtl="0" algn="l">
              <a:lnSpc>
                <a:spcPct val="80000"/>
              </a:lnSpc>
              <a:spcBef>
                <a:spcPts val="360"/>
              </a:spcBef>
              <a:spcAft>
                <a:spcPts val="0"/>
              </a:spcAft>
              <a:buClr>
                <a:schemeClr val="accent1"/>
              </a:buClr>
              <a:buSzPts val="1800"/>
              <a:buNone/>
            </a:pPr>
            <a:r>
              <a:rPr lang="en-IN" sz="1800"/>
              <a:t>   return 0;</a:t>
            </a:r>
            <a:endParaRPr/>
          </a:p>
          <a:p>
            <a:pPr indent="0" lvl="0" marL="0" rtl="0" algn="l">
              <a:lnSpc>
                <a:spcPct val="80000"/>
              </a:lnSpc>
              <a:spcBef>
                <a:spcPts val="360"/>
              </a:spcBef>
              <a:spcAft>
                <a:spcPts val="0"/>
              </a:spcAft>
              <a:buClr>
                <a:schemeClr val="accent1"/>
              </a:buClr>
              <a:buSzPts val="1800"/>
              <a:buNone/>
            </a:pPr>
            <a:r>
              <a:rPr lang="en-IN" sz="1800"/>
              <a:t>}</a:t>
            </a:r>
            <a:endParaRPr/>
          </a:p>
          <a:p>
            <a:pPr indent="0" lvl="0" marL="0" rtl="0" algn="l">
              <a:lnSpc>
                <a:spcPct val="80000"/>
              </a:lnSpc>
              <a:spcBef>
                <a:spcPts val="360"/>
              </a:spcBef>
              <a:spcAft>
                <a:spcPts val="0"/>
              </a:spcAft>
              <a:buClr>
                <a:schemeClr val="accent1"/>
              </a:buClr>
              <a:buSzPts val="1800"/>
              <a:buNone/>
            </a:pPr>
            <a:r>
              <a:rPr b="1" lang="en-IN" sz="1800"/>
              <a:t> </a:t>
            </a:r>
            <a:endParaRPr sz="1800"/>
          </a:p>
          <a:p>
            <a:pPr indent="0" lvl="0" marL="0" rtl="0" algn="l">
              <a:lnSpc>
                <a:spcPct val="80000"/>
              </a:lnSpc>
              <a:spcBef>
                <a:spcPts val="140"/>
              </a:spcBef>
              <a:spcAft>
                <a:spcPts val="0"/>
              </a:spcAft>
              <a:buClr>
                <a:schemeClr val="accent1"/>
              </a:buClr>
              <a:buSzPts val="700"/>
              <a:buNone/>
            </a:pPr>
            <a:r>
              <a:rPr lang="en-IN" sz="700"/>
              <a:t> </a:t>
            </a:r>
            <a:endParaRPr/>
          </a:p>
          <a:p>
            <a:pPr indent="-342900" lvl="0" marL="342900" rtl="0" algn="l">
              <a:lnSpc>
                <a:spcPct val="80000"/>
              </a:lnSpc>
              <a:spcBef>
                <a:spcPts val="140"/>
              </a:spcBef>
              <a:spcAft>
                <a:spcPts val="0"/>
              </a:spcAft>
              <a:buClr>
                <a:schemeClr val="accent1"/>
              </a:buClr>
              <a:buSzPts val="700"/>
              <a:buChar char="•"/>
            </a:pPr>
            <a:r>
              <a:rPr lang="en-IN" sz="700"/>
              <a:t> </a:t>
            </a:r>
            <a:endParaRPr/>
          </a:p>
          <a:p>
            <a:pPr indent="-298450" lvl="0" marL="342900" rtl="0" algn="l">
              <a:lnSpc>
                <a:spcPct val="80000"/>
              </a:lnSpc>
              <a:spcBef>
                <a:spcPts val="140"/>
              </a:spcBef>
              <a:spcAft>
                <a:spcPts val="0"/>
              </a:spcAft>
              <a:buClr>
                <a:schemeClr val="accent1"/>
              </a:buClr>
              <a:buSzPts val="700"/>
              <a:buNone/>
            </a:pPr>
            <a:r>
              <a:t/>
            </a:r>
            <a:endParaRPr sz="7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42"/>
          <p:cNvSpPr txBox="1"/>
          <p:nvPr>
            <p:ph type="title"/>
          </p:nvPr>
        </p:nvSpPr>
        <p:spPr>
          <a:xfrm>
            <a:off x="447541" y="-3810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Dry running</a:t>
            </a:r>
            <a:endParaRPr/>
          </a:p>
        </p:txBody>
      </p:sp>
      <p:pic>
        <p:nvPicPr>
          <p:cNvPr id="421" name="Google Shape;421;p42"/>
          <p:cNvPicPr preferRelativeResize="0"/>
          <p:nvPr>
            <p:ph idx="1" type="body"/>
          </p:nvPr>
        </p:nvPicPr>
        <p:blipFill rotWithShape="1">
          <a:blip r:embed="rId3">
            <a:alphaModFix/>
          </a:blip>
          <a:srcRect b="1" l="3576" r="-114" t="1219"/>
          <a:stretch/>
        </p:blipFill>
        <p:spPr>
          <a:xfrm>
            <a:off x="457200" y="685800"/>
            <a:ext cx="8229600" cy="6172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200"/>
              <a:buFont typeface="Calibri"/>
              <a:buNone/>
            </a:pPr>
            <a:r>
              <a:rPr b="1" lang="en-IN" sz="2200"/>
              <a:t>Write a program delete an element from a given position in 1D array</a:t>
            </a:r>
            <a:br>
              <a:rPr lang="en-IN"/>
            </a:br>
            <a:endParaRPr/>
          </a:p>
        </p:txBody>
      </p:sp>
      <p:sp>
        <p:nvSpPr>
          <p:cNvPr id="427" name="Google Shape;427;p43"/>
          <p:cNvSpPr txBox="1"/>
          <p:nvPr>
            <p:ph idx="1" type="body"/>
          </p:nvPr>
        </p:nvSpPr>
        <p:spPr>
          <a:xfrm>
            <a:off x="457200" y="914400"/>
            <a:ext cx="4038600" cy="52117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1400"/>
              <a:buNone/>
            </a:pPr>
            <a:r>
              <a:rPr lang="en-IN" sz="1400"/>
              <a:t>#include &lt;stdio.h&gt;</a:t>
            </a:r>
            <a:endParaRPr/>
          </a:p>
          <a:p>
            <a:pPr indent="0" lvl="0" marL="0" rtl="0" algn="l">
              <a:spcBef>
                <a:spcPts val="280"/>
              </a:spcBef>
              <a:spcAft>
                <a:spcPts val="0"/>
              </a:spcAft>
              <a:buClr>
                <a:schemeClr val="accent1"/>
              </a:buClr>
              <a:buSzPts val="1400"/>
              <a:buNone/>
            </a:pPr>
            <a:r>
              <a:rPr lang="en-IN" sz="1400"/>
              <a:t>int main()</a:t>
            </a:r>
            <a:endParaRPr/>
          </a:p>
          <a:p>
            <a:pPr indent="0" lvl="0" marL="0" rtl="0" algn="l">
              <a:spcBef>
                <a:spcPts val="280"/>
              </a:spcBef>
              <a:spcAft>
                <a:spcPts val="0"/>
              </a:spcAft>
              <a:buClr>
                <a:schemeClr val="accent1"/>
              </a:buClr>
              <a:buSzPts val="1400"/>
              <a:buNone/>
            </a:pPr>
            <a:r>
              <a:rPr lang="en-IN" sz="1400"/>
              <a:t>{</a:t>
            </a:r>
            <a:endParaRPr/>
          </a:p>
          <a:p>
            <a:pPr indent="0" lvl="0" marL="0" rtl="0" algn="l">
              <a:spcBef>
                <a:spcPts val="280"/>
              </a:spcBef>
              <a:spcAft>
                <a:spcPts val="0"/>
              </a:spcAft>
              <a:buClr>
                <a:schemeClr val="accent1"/>
              </a:buClr>
              <a:buSzPts val="1400"/>
              <a:buNone/>
            </a:pPr>
            <a:r>
              <a:rPr lang="en-IN" sz="1400"/>
              <a:t>   int array[100], position, c, n;</a:t>
            </a:r>
            <a:endParaRPr/>
          </a:p>
          <a:p>
            <a:pPr indent="0" lvl="0" marL="0" rtl="0" algn="l">
              <a:spcBef>
                <a:spcPts val="280"/>
              </a:spcBef>
              <a:spcAft>
                <a:spcPts val="0"/>
              </a:spcAft>
              <a:buClr>
                <a:schemeClr val="accent1"/>
              </a:buClr>
              <a:buSzPts val="1400"/>
              <a:buNone/>
            </a:pPr>
            <a:r>
              <a:rPr lang="en-IN" sz="1400"/>
              <a:t>   printf("Enter number of elements in array\n");</a:t>
            </a:r>
            <a:endParaRPr/>
          </a:p>
          <a:p>
            <a:pPr indent="0" lvl="0" marL="0" rtl="0" algn="l">
              <a:spcBef>
                <a:spcPts val="280"/>
              </a:spcBef>
              <a:spcAft>
                <a:spcPts val="0"/>
              </a:spcAft>
              <a:buClr>
                <a:schemeClr val="accent1"/>
              </a:buClr>
              <a:buSzPts val="1400"/>
              <a:buNone/>
            </a:pPr>
            <a:r>
              <a:rPr lang="en-IN" sz="1400"/>
              <a:t>   scanf("%d", &amp;n);</a:t>
            </a:r>
            <a:endParaRPr/>
          </a:p>
          <a:p>
            <a:pPr indent="0" lvl="0" marL="0" rtl="0" algn="l">
              <a:spcBef>
                <a:spcPts val="280"/>
              </a:spcBef>
              <a:spcAft>
                <a:spcPts val="0"/>
              </a:spcAft>
              <a:buClr>
                <a:schemeClr val="accent1"/>
              </a:buClr>
              <a:buSzPts val="1400"/>
              <a:buNone/>
            </a:pPr>
            <a:r>
              <a:rPr lang="en-IN" sz="1400"/>
              <a:t>   printf("Enter %d elements\n", n);</a:t>
            </a:r>
            <a:endParaRPr/>
          </a:p>
          <a:p>
            <a:pPr indent="0" lvl="0" marL="0" rtl="0" algn="l">
              <a:spcBef>
                <a:spcPts val="280"/>
              </a:spcBef>
              <a:spcAft>
                <a:spcPts val="0"/>
              </a:spcAft>
              <a:buClr>
                <a:schemeClr val="accent1"/>
              </a:buClr>
              <a:buSzPts val="1400"/>
              <a:buNone/>
            </a:pPr>
            <a:r>
              <a:rPr lang="en-IN" sz="1400"/>
              <a:t>   for (c = 0; c &lt; n; c++)</a:t>
            </a:r>
            <a:endParaRPr/>
          </a:p>
          <a:p>
            <a:pPr indent="0" lvl="0" marL="0" rtl="0" algn="l">
              <a:spcBef>
                <a:spcPts val="280"/>
              </a:spcBef>
              <a:spcAft>
                <a:spcPts val="0"/>
              </a:spcAft>
              <a:buClr>
                <a:schemeClr val="accent1"/>
              </a:buClr>
              <a:buSzPts val="1400"/>
              <a:buNone/>
            </a:pPr>
            <a:r>
              <a:rPr lang="en-IN" sz="1400"/>
              <a:t>    {  </a:t>
            </a:r>
            <a:endParaRPr/>
          </a:p>
          <a:p>
            <a:pPr indent="0" lvl="0" marL="0" rtl="0" algn="l">
              <a:spcBef>
                <a:spcPts val="280"/>
              </a:spcBef>
              <a:spcAft>
                <a:spcPts val="0"/>
              </a:spcAft>
              <a:buClr>
                <a:schemeClr val="accent1"/>
              </a:buClr>
              <a:buSzPts val="1400"/>
              <a:buNone/>
            </a:pPr>
            <a:r>
              <a:rPr lang="en-IN" sz="1400"/>
              <a:t>	scanf("%d", &amp;array[c]); </a:t>
            </a:r>
            <a:endParaRPr/>
          </a:p>
          <a:p>
            <a:pPr indent="0" lvl="0" marL="0" rtl="0" algn="l">
              <a:spcBef>
                <a:spcPts val="280"/>
              </a:spcBef>
              <a:spcAft>
                <a:spcPts val="0"/>
              </a:spcAft>
              <a:buClr>
                <a:schemeClr val="accent1"/>
              </a:buClr>
              <a:buSzPts val="1400"/>
              <a:buNone/>
            </a:pPr>
            <a:r>
              <a:rPr lang="en-IN" sz="1400"/>
              <a:t>	}</a:t>
            </a:r>
            <a:endParaRPr/>
          </a:p>
          <a:p>
            <a:pPr indent="0" lvl="0" marL="0" rtl="0" algn="l">
              <a:spcBef>
                <a:spcPts val="280"/>
              </a:spcBef>
              <a:spcAft>
                <a:spcPts val="0"/>
              </a:spcAft>
              <a:buClr>
                <a:schemeClr val="accent1"/>
              </a:buClr>
              <a:buSzPts val="1400"/>
              <a:buNone/>
            </a:pPr>
            <a:r>
              <a:rPr lang="en-IN" sz="1400"/>
              <a:t>   printf("Enter the location where you wish to delete from an array\n");</a:t>
            </a:r>
            <a:endParaRPr/>
          </a:p>
          <a:p>
            <a:pPr indent="0" lvl="0" marL="0" rtl="0" algn="l">
              <a:spcBef>
                <a:spcPts val="280"/>
              </a:spcBef>
              <a:spcAft>
                <a:spcPts val="0"/>
              </a:spcAft>
              <a:buClr>
                <a:schemeClr val="accent1"/>
              </a:buClr>
              <a:buSzPts val="1400"/>
              <a:buNone/>
            </a:pPr>
            <a:r>
              <a:rPr lang="en-IN" sz="1400"/>
              <a:t>   </a:t>
            </a:r>
            <a:endParaRPr/>
          </a:p>
          <a:p>
            <a:pPr indent="0" lvl="0" marL="0" rtl="0" algn="l">
              <a:spcBef>
                <a:spcPts val="280"/>
              </a:spcBef>
              <a:spcAft>
                <a:spcPts val="0"/>
              </a:spcAft>
              <a:buClr>
                <a:schemeClr val="accent1"/>
              </a:buClr>
              <a:buSzPts val="1400"/>
              <a:buNone/>
            </a:pPr>
            <a:r>
              <a:rPr lang="en-IN" sz="1400"/>
              <a:t>   scanf("%d", &amp;position);</a:t>
            </a:r>
            <a:endParaRPr/>
          </a:p>
          <a:p>
            <a:pPr indent="0" lvl="0" marL="0" rtl="0" algn="l">
              <a:spcBef>
                <a:spcPts val="280"/>
              </a:spcBef>
              <a:spcAft>
                <a:spcPts val="0"/>
              </a:spcAft>
              <a:buClr>
                <a:schemeClr val="accent1"/>
              </a:buClr>
              <a:buSzPts val="1400"/>
              <a:buNone/>
            </a:pPr>
            <a:r>
              <a:rPr lang="en-IN" sz="1400"/>
              <a:t>   for (c = position-1; c &lt; n-1; c++)</a:t>
            </a:r>
            <a:endParaRPr/>
          </a:p>
          <a:p>
            <a:pPr indent="0" lvl="0" marL="0" rtl="0" algn="l">
              <a:spcBef>
                <a:spcPts val="280"/>
              </a:spcBef>
              <a:spcAft>
                <a:spcPts val="0"/>
              </a:spcAft>
              <a:buClr>
                <a:schemeClr val="accent1"/>
              </a:buClr>
              <a:buSzPts val="1400"/>
              <a:buNone/>
            </a:pPr>
            <a:r>
              <a:rPr lang="en-IN" sz="1400"/>
              <a:t>     { </a:t>
            </a:r>
            <a:endParaRPr/>
          </a:p>
          <a:p>
            <a:pPr indent="0" lvl="0" marL="0" rtl="0" algn="l">
              <a:spcBef>
                <a:spcPts val="280"/>
              </a:spcBef>
              <a:spcAft>
                <a:spcPts val="0"/>
              </a:spcAft>
              <a:buClr>
                <a:schemeClr val="accent1"/>
              </a:buClr>
              <a:buSzPts val="1400"/>
              <a:buNone/>
            </a:pPr>
            <a:r>
              <a:rPr lang="en-IN" sz="1400"/>
              <a:t>	 array[c] = array[c+1]; </a:t>
            </a:r>
            <a:endParaRPr/>
          </a:p>
          <a:p>
            <a:pPr indent="0" lvl="0" marL="0" rtl="0" algn="l">
              <a:spcBef>
                <a:spcPts val="280"/>
              </a:spcBef>
              <a:spcAft>
                <a:spcPts val="0"/>
              </a:spcAft>
              <a:buClr>
                <a:schemeClr val="accent1"/>
              </a:buClr>
              <a:buSzPts val="1400"/>
              <a:buNone/>
            </a:pPr>
            <a:r>
              <a:rPr lang="en-IN" sz="1400"/>
              <a:t>     }</a:t>
            </a:r>
            <a:endParaRPr/>
          </a:p>
          <a:p>
            <a:pPr indent="0" lvl="0" marL="0" rtl="0" algn="l">
              <a:spcBef>
                <a:spcPts val="280"/>
              </a:spcBef>
              <a:spcAft>
                <a:spcPts val="0"/>
              </a:spcAft>
              <a:buClr>
                <a:schemeClr val="accent1"/>
              </a:buClr>
              <a:buSzPts val="1400"/>
              <a:buNone/>
            </a:pPr>
            <a:r>
              <a:rPr lang="en-IN" sz="1400"/>
              <a:t>  </a:t>
            </a:r>
            <a:endParaRPr/>
          </a:p>
          <a:p>
            <a:pPr indent="-342900" lvl="0" marL="342900" rtl="0" algn="l">
              <a:spcBef>
                <a:spcPts val="280"/>
              </a:spcBef>
              <a:spcAft>
                <a:spcPts val="0"/>
              </a:spcAft>
              <a:buClr>
                <a:schemeClr val="accent1"/>
              </a:buClr>
              <a:buSzPts val="1400"/>
              <a:buChar char="•"/>
            </a:pPr>
            <a:r>
              <a:rPr lang="en-IN" sz="1400"/>
              <a:t> </a:t>
            </a:r>
            <a:endParaRPr/>
          </a:p>
          <a:p>
            <a:pPr indent="-254000" lvl="0" marL="342900" rtl="0" algn="l">
              <a:spcBef>
                <a:spcPts val="280"/>
              </a:spcBef>
              <a:spcAft>
                <a:spcPts val="0"/>
              </a:spcAft>
              <a:buClr>
                <a:schemeClr val="accent1"/>
              </a:buClr>
              <a:buSzPts val="1400"/>
              <a:buNone/>
            </a:pPr>
            <a:r>
              <a:t/>
            </a:r>
            <a:endParaRPr sz="1400"/>
          </a:p>
        </p:txBody>
      </p:sp>
      <p:sp>
        <p:nvSpPr>
          <p:cNvPr id="428" name="Google Shape;428;p43"/>
          <p:cNvSpPr txBox="1"/>
          <p:nvPr>
            <p:ph idx="2" type="body"/>
          </p:nvPr>
        </p:nvSpPr>
        <p:spPr>
          <a:xfrm>
            <a:off x="4648200" y="914400"/>
            <a:ext cx="4038600" cy="52117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accent1"/>
              </a:buClr>
              <a:buSzPts val="2015"/>
              <a:buNone/>
            </a:pPr>
            <a:r>
              <a:rPr lang="en-IN" sz="2015"/>
              <a:t> printf("Resultant array is\n");</a:t>
            </a:r>
            <a:endParaRPr/>
          </a:p>
          <a:p>
            <a:pPr indent="0" lvl="0" marL="0" rtl="0" algn="l">
              <a:lnSpc>
                <a:spcPct val="80000"/>
              </a:lnSpc>
              <a:spcBef>
                <a:spcPts val="403"/>
              </a:spcBef>
              <a:spcAft>
                <a:spcPts val="0"/>
              </a:spcAft>
              <a:buClr>
                <a:schemeClr val="accent1"/>
              </a:buClr>
              <a:buSzPts val="2015"/>
              <a:buNone/>
            </a:pPr>
            <a:r>
              <a:rPr lang="en-IN" sz="2015"/>
              <a:t>   for (c = 0; c &lt; n-1; c++)</a:t>
            </a:r>
            <a:endParaRPr/>
          </a:p>
          <a:p>
            <a:pPr indent="0" lvl="0" marL="0" rtl="0" algn="l">
              <a:lnSpc>
                <a:spcPct val="80000"/>
              </a:lnSpc>
              <a:spcBef>
                <a:spcPts val="403"/>
              </a:spcBef>
              <a:spcAft>
                <a:spcPts val="0"/>
              </a:spcAft>
              <a:buClr>
                <a:schemeClr val="accent1"/>
              </a:buClr>
              <a:buSzPts val="2015"/>
              <a:buNone/>
            </a:pPr>
            <a:r>
              <a:rPr lang="en-IN" sz="2015"/>
              <a:t>     { </a:t>
            </a:r>
            <a:endParaRPr/>
          </a:p>
          <a:p>
            <a:pPr indent="0" lvl="0" marL="0" rtl="0" algn="l">
              <a:lnSpc>
                <a:spcPct val="80000"/>
              </a:lnSpc>
              <a:spcBef>
                <a:spcPts val="403"/>
              </a:spcBef>
              <a:spcAft>
                <a:spcPts val="0"/>
              </a:spcAft>
              <a:buClr>
                <a:schemeClr val="accent1"/>
              </a:buClr>
              <a:buSzPts val="2015"/>
              <a:buNone/>
            </a:pPr>
            <a:r>
              <a:rPr lang="en-IN" sz="2015"/>
              <a:t>	 printf("%d\n", array[c]);</a:t>
            </a:r>
            <a:endParaRPr/>
          </a:p>
          <a:p>
            <a:pPr indent="0" lvl="0" marL="0" rtl="0" algn="l">
              <a:lnSpc>
                <a:spcPct val="80000"/>
              </a:lnSpc>
              <a:spcBef>
                <a:spcPts val="403"/>
              </a:spcBef>
              <a:spcAft>
                <a:spcPts val="0"/>
              </a:spcAft>
              <a:buClr>
                <a:schemeClr val="accent1"/>
              </a:buClr>
              <a:buSzPts val="2015"/>
              <a:buNone/>
            </a:pPr>
            <a:r>
              <a:rPr lang="en-IN" sz="2015"/>
              <a:t>	 }</a:t>
            </a:r>
            <a:endParaRPr/>
          </a:p>
          <a:p>
            <a:pPr indent="0" lvl="0" marL="0" rtl="0" algn="l">
              <a:lnSpc>
                <a:spcPct val="80000"/>
              </a:lnSpc>
              <a:spcBef>
                <a:spcPts val="403"/>
              </a:spcBef>
              <a:spcAft>
                <a:spcPts val="0"/>
              </a:spcAft>
              <a:buClr>
                <a:schemeClr val="accent1"/>
              </a:buClr>
              <a:buSzPts val="2015"/>
              <a:buNone/>
            </a:pPr>
            <a:r>
              <a:rPr lang="en-IN" sz="2015"/>
              <a:t>}</a:t>
            </a:r>
            <a:endParaRPr/>
          </a:p>
          <a:p>
            <a:pPr indent="0" lvl="0" marL="0" rtl="0" algn="l">
              <a:lnSpc>
                <a:spcPct val="80000"/>
              </a:lnSpc>
              <a:spcBef>
                <a:spcPts val="403"/>
              </a:spcBef>
              <a:spcAft>
                <a:spcPts val="0"/>
              </a:spcAft>
              <a:buClr>
                <a:schemeClr val="accent1"/>
              </a:buClr>
              <a:buSzPts val="2015"/>
              <a:buNone/>
            </a:pPr>
            <a:r>
              <a:rPr lang="en-IN" sz="2015"/>
              <a:t> </a:t>
            </a:r>
            <a:endParaRPr/>
          </a:p>
          <a:p>
            <a:pPr indent="0" lvl="0" marL="0" rtl="0" algn="l">
              <a:lnSpc>
                <a:spcPct val="80000"/>
              </a:lnSpc>
              <a:spcBef>
                <a:spcPts val="182"/>
              </a:spcBef>
              <a:spcAft>
                <a:spcPts val="0"/>
              </a:spcAft>
              <a:buClr>
                <a:schemeClr val="accent1"/>
              </a:buClr>
              <a:buSzPts val="910"/>
              <a:buNone/>
            </a:pPr>
            <a:r>
              <a:rPr lang="en-IN" sz="910"/>
              <a:t> </a:t>
            </a:r>
            <a:endParaRPr/>
          </a:p>
          <a:p>
            <a:pPr indent="-342900" lvl="0" marL="342900" rtl="0" algn="l">
              <a:lnSpc>
                <a:spcPct val="80000"/>
              </a:lnSpc>
              <a:spcBef>
                <a:spcPts val="182"/>
              </a:spcBef>
              <a:spcAft>
                <a:spcPts val="0"/>
              </a:spcAft>
              <a:buClr>
                <a:schemeClr val="accent1"/>
              </a:buClr>
              <a:buSzPts val="910"/>
              <a:buChar char="•"/>
            </a:pPr>
            <a:r>
              <a:rPr lang="en-IN" sz="910"/>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4"/>
          <p:cNvSpPr txBox="1"/>
          <p:nvPr>
            <p:ph type="title"/>
          </p:nvPr>
        </p:nvSpPr>
        <p:spPr>
          <a:xfrm>
            <a:off x="228600" y="-457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Dry running</a:t>
            </a:r>
            <a:endParaRPr/>
          </a:p>
        </p:txBody>
      </p:sp>
      <p:pic>
        <p:nvPicPr>
          <p:cNvPr id="434" name="Google Shape;434;p44"/>
          <p:cNvPicPr preferRelativeResize="0"/>
          <p:nvPr>
            <p:ph idx="1" type="body"/>
          </p:nvPr>
        </p:nvPicPr>
        <p:blipFill rotWithShape="1">
          <a:blip r:embed="rId3">
            <a:alphaModFix/>
          </a:blip>
          <a:srcRect b="0" l="0" r="0" t="0"/>
          <a:stretch/>
        </p:blipFill>
        <p:spPr>
          <a:xfrm>
            <a:off x="76200" y="457200"/>
            <a:ext cx="8839200" cy="640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5"/>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1-D array</a:t>
            </a:r>
            <a:endParaRPr/>
          </a:p>
        </p:txBody>
      </p:sp>
      <p:sp>
        <p:nvSpPr>
          <p:cNvPr id="78" name="Google Shape;78;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3200"/>
              <a:buChar char="•"/>
            </a:pPr>
            <a:r>
              <a:rPr lang="en-IN"/>
              <a:t>A single- dimensional or 1-D array consists of a fixed number of elements of the same data type organized as a single </a:t>
            </a:r>
            <a:r>
              <a:rPr b="1" lang="en-IN"/>
              <a:t>linear</a:t>
            </a:r>
            <a:r>
              <a:rPr lang="en-IN"/>
              <a:t> sequence.</a:t>
            </a:r>
            <a:endParaRPr/>
          </a:p>
          <a:p>
            <a:pPr indent="-342900" lvl="0" marL="342900" rtl="0" algn="l">
              <a:spcBef>
                <a:spcPts val="640"/>
              </a:spcBef>
              <a:spcAft>
                <a:spcPts val="0"/>
              </a:spcAft>
              <a:buClr>
                <a:schemeClr val="accent1"/>
              </a:buClr>
              <a:buSzPts val="3200"/>
              <a:buChar char="•"/>
            </a:pPr>
            <a:r>
              <a:rPr lang="en-IN"/>
              <a:t>The elements of a single dimensional array can be accessed by using a single subscript</a:t>
            </a:r>
            <a:endParaRPr/>
          </a:p>
          <a:p>
            <a:pPr indent="-342900" lvl="0" marL="342900" rtl="0" algn="l">
              <a:spcBef>
                <a:spcPts val="640"/>
              </a:spcBef>
              <a:spcAft>
                <a:spcPts val="0"/>
              </a:spcAft>
              <a:buClr>
                <a:schemeClr val="accent1"/>
              </a:buClr>
              <a:buSzPts val="3200"/>
              <a:buChar char="•"/>
            </a:pPr>
            <a:r>
              <a:rPr lang="en-IN"/>
              <a:t>The arrays we have studied till now were 1D array or linear array.</a:t>
            </a:r>
            <a:endParaRPr/>
          </a:p>
          <a:p>
            <a:pPr indent="-342900" lvl="0" marL="342900" rtl="0" algn="l">
              <a:spcBef>
                <a:spcPts val="640"/>
              </a:spcBef>
              <a:spcAft>
                <a:spcPts val="0"/>
              </a:spcAft>
              <a:buClr>
                <a:schemeClr val="accent1"/>
              </a:buClr>
              <a:buSzPts val="3200"/>
              <a:buChar char="•"/>
            </a:pPr>
            <a:r>
              <a:rPr lang="en-IN"/>
              <a:t>Example: </a:t>
            </a:r>
            <a:r>
              <a:rPr lang="en-IN">
                <a:latin typeface="Courier New"/>
                <a:ea typeface="Courier New"/>
                <a:cs typeface="Courier New"/>
                <a:sym typeface="Courier New"/>
              </a:rPr>
              <a:t>int a[n];</a:t>
            </a:r>
            <a:endParaRPr>
              <a:latin typeface="Courier New"/>
              <a:ea typeface="Courier New"/>
              <a:cs typeface="Courier New"/>
              <a:sym typeface="Courier New"/>
            </a:endParaRPr>
          </a:p>
        </p:txBody>
      </p:sp>
      <p:pic>
        <p:nvPicPr>
          <p:cNvPr descr="http://docs.autodesk.com/3DSMAX/15/ENU/3ds-Max-Help/images/GUID-D081E003-EC07-4EF4-8C87-9E9998C490FA-low.png" id="79" name="Google Shape;79;p5"/>
          <p:cNvPicPr preferRelativeResize="0"/>
          <p:nvPr/>
        </p:nvPicPr>
        <p:blipFill rotWithShape="1">
          <a:blip r:embed="rId3">
            <a:alphaModFix/>
          </a:blip>
          <a:srcRect b="0" l="0" r="0" t="0"/>
          <a:stretch/>
        </p:blipFill>
        <p:spPr>
          <a:xfrm>
            <a:off x="6345382" y="4762500"/>
            <a:ext cx="2590800" cy="194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Arrays(1D)</a:t>
            </a:r>
            <a:endParaRPr/>
          </a:p>
        </p:txBody>
      </p:sp>
      <p:sp>
        <p:nvSpPr>
          <p:cNvPr id="85" name="Google Shape;85;p6"/>
          <p:cNvSpPr txBox="1"/>
          <p:nvPr>
            <p:ph idx="1" type="body"/>
          </p:nvPr>
        </p:nvSpPr>
        <p:spPr>
          <a:xfrm>
            <a:off x="457200" y="1600200"/>
            <a:ext cx="5867400" cy="4525963"/>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Clr>
                <a:schemeClr val="accent1"/>
              </a:buClr>
              <a:buSzPts val="2720"/>
              <a:buChar char="•"/>
            </a:pPr>
            <a:r>
              <a:rPr lang="en-IN" sz="2720"/>
              <a:t>Array</a:t>
            </a:r>
            <a:endParaRPr/>
          </a:p>
          <a:p>
            <a:pPr indent="-285750" lvl="1" marL="742950" rtl="0" algn="just">
              <a:lnSpc>
                <a:spcPct val="90000"/>
              </a:lnSpc>
              <a:spcBef>
                <a:spcPts val="476"/>
              </a:spcBef>
              <a:spcAft>
                <a:spcPts val="0"/>
              </a:spcAft>
              <a:buClr>
                <a:schemeClr val="accent1"/>
              </a:buClr>
              <a:buSzPts val="2380"/>
              <a:buChar char="–"/>
            </a:pPr>
            <a:r>
              <a:rPr lang="en-IN" sz="2380"/>
              <a:t>Group of consecutive memory locations </a:t>
            </a:r>
            <a:endParaRPr/>
          </a:p>
          <a:p>
            <a:pPr indent="-285750" lvl="1" marL="742950" rtl="0" algn="just">
              <a:lnSpc>
                <a:spcPct val="90000"/>
              </a:lnSpc>
              <a:spcBef>
                <a:spcPts val="476"/>
              </a:spcBef>
              <a:spcAft>
                <a:spcPts val="0"/>
              </a:spcAft>
              <a:buClr>
                <a:schemeClr val="accent1"/>
              </a:buClr>
              <a:buSzPts val="2380"/>
              <a:buChar char="–"/>
            </a:pPr>
            <a:r>
              <a:rPr lang="en-IN" sz="2380"/>
              <a:t>Same name and data type</a:t>
            </a:r>
            <a:endParaRPr sz="2380"/>
          </a:p>
          <a:p>
            <a:pPr indent="-342900" lvl="0" marL="342900" rtl="0" algn="just">
              <a:lnSpc>
                <a:spcPct val="90000"/>
              </a:lnSpc>
              <a:spcBef>
                <a:spcPts val="544"/>
              </a:spcBef>
              <a:spcAft>
                <a:spcPts val="0"/>
              </a:spcAft>
              <a:buClr>
                <a:schemeClr val="accent1"/>
              </a:buClr>
              <a:buSzPts val="2720"/>
              <a:buChar char="•"/>
            </a:pPr>
            <a:r>
              <a:rPr lang="en-IN" sz="2720"/>
              <a:t>To refer to an element, specify:</a:t>
            </a:r>
            <a:endParaRPr sz="2720"/>
          </a:p>
          <a:p>
            <a:pPr indent="-285750" lvl="1" marL="742950" rtl="0" algn="just">
              <a:lnSpc>
                <a:spcPct val="90000"/>
              </a:lnSpc>
              <a:spcBef>
                <a:spcPts val="476"/>
              </a:spcBef>
              <a:spcAft>
                <a:spcPts val="0"/>
              </a:spcAft>
              <a:buClr>
                <a:schemeClr val="accent1"/>
              </a:buClr>
              <a:buSzPts val="2380"/>
              <a:buChar char="–"/>
            </a:pPr>
            <a:r>
              <a:rPr lang="en-IN" sz="2380"/>
              <a:t>Array name</a:t>
            </a:r>
            <a:endParaRPr/>
          </a:p>
          <a:p>
            <a:pPr indent="-285750" lvl="1" marL="742950" rtl="0" algn="just">
              <a:lnSpc>
                <a:spcPct val="90000"/>
              </a:lnSpc>
              <a:spcBef>
                <a:spcPts val="476"/>
              </a:spcBef>
              <a:spcAft>
                <a:spcPts val="0"/>
              </a:spcAft>
              <a:buClr>
                <a:schemeClr val="accent1"/>
              </a:buClr>
              <a:buSzPts val="2380"/>
              <a:buChar char="–"/>
            </a:pPr>
            <a:r>
              <a:rPr lang="en-IN" sz="2380"/>
              <a:t>Position number in square brackets([]) </a:t>
            </a:r>
            <a:endParaRPr sz="2380"/>
          </a:p>
          <a:p>
            <a:pPr indent="-342900" lvl="0" marL="342900" rtl="0" algn="just">
              <a:lnSpc>
                <a:spcPct val="90000"/>
              </a:lnSpc>
              <a:spcBef>
                <a:spcPts val="544"/>
              </a:spcBef>
              <a:spcAft>
                <a:spcPts val="0"/>
              </a:spcAft>
              <a:buClr>
                <a:schemeClr val="accent1"/>
              </a:buClr>
              <a:buSzPts val="2720"/>
              <a:buChar char="•"/>
            </a:pPr>
            <a:r>
              <a:rPr lang="en-IN" sz="2720"/>
              <a:t>Format:</a:t>
            </a:r>
            <a:endParaRPr/>
          </a:p>
          <a:p>
            <a:pPr indent="-228600" lvl="2" marL="1143000" rtl="0" algn="just">
              <a:lnSpc>
                <a:spcPct val="90000"/>
              </a:lnSpc>
              <a:spcBef>
                <a:spcPts val="408"/>
              </a:spcBef>
              <a:spcAft>
                <a:spcPts val="0"/>
              </a:spcAft>
              <a:buClr>
                <a:srgbClr val="C00000"/>
              </a:buClr>
              <a:buSzPts val="2040"/>
              <a:buFont typeface="Courier New"/>
              <a:buNone/>
            </a:pPr>
            <a:r>
              <a:rPr i="1" lang="en-IN" sz="2040">
                <a:solidFill>
                  <a:srgbClr val="C00000"/>
                </a:solidFill>
                <a:latin typeface="Courier New"/>
                <a:ea typeface="Courier New"/>
                <a:cs typeface="Courier New"/>
                <a:sym typeface="Courier New"/>
              </a:rPr>
              <a:t>arrayname</a:t>
            </a:r>
            <a:r>
              <a:rPr lang="en-IN" sz="2040">
                <a:solidFill>
                  <a:srgbClr val="C00000"/>
                </a:solidFill>
                <a:latin typeface="Courier New"/>
                <a:ea typeface="Courier New"/>
                <a:cs typeface="Courier New"/>
                <a:sym typeface="Courier New"/>
              </a:rPr>
              <a:t>[</a:t>
            </a:r>
            <a:r>
              <a:rPr i="1" lang="en-IN" sz="2040">
                <a:solidFill>
                  <a:srgbClr val="C00000"/>
                </a:solidFill>
                <a:latin typeface="Courier New"/>
                <a:ea typeface="Courier New"/>
                <a:cs typeface="Courier New"/>
                <a:sym typeface="Courier New"/>
              </a:rPr>
              <a:t>position_number</a:t>
            </a:r>
            <a:r>
              <a:rPr lang="en-IN" sz="2040">
                <a:solidFill>
                  <a:srgbClr val="C00000"/>
                </a:solidFill>
                <a:latin typeface="Courier New"/>
                <a:ea typeface="Courier New"/>
                <a:cs typeface="Courier New"/>
                <a:sym typeface="Courier New"/>
              </a:rPr>
              <a:t>]</a:t>
            </a:r>
            <a:endParaRPr sz="2040">
              <a:solidFill>
                <a:srgbClr val="C00000"/>
              </a:solidFill>
              <a:latin typeface="Courier New"/>
              <a:ea typeface="Courier New"/>
              <a:cs typeface="Courier New"/>
              <a:sym typeface="Courier New"/>
            </a:endParaRPr>
          </a:p>
          <a:p>
            <a:pPr indent="-285750" lvl="1" marL="742950" rtl="0" algn="just">
              <a:lnSpc>
                <a:spcPct val="90000"/>
              </a:lnSpc>
              <a:spcBef>
                <a:spcPts val="476"/>
              </a:spcBef>
              <a:spcAft>
                <a:spcPts val="0"/>
              </a:spcAft>
              <a:buClr>
                <a:schemeClr val="accent1"/>
              </a:buClr>
              <a:buSzPts val="2380"/>
              <a:buChar char="–"/>
            </a:pPr>
            <a:r>
              <a:rPr lang="en-IN" sz="2380"/>
              <a:t>First element is always at position </a:t>
            </a:r>
            <a:r>
              <a:rPr lang="en-IN" sz="1700">
                <a:latin typeface="Droid Sans Mono"/>
                <a:ea typeface="Droid Sans Mono"/>
                <a:cs typeface="Droid Sans Mono"/>
                <a:sym typeface="Droid Sans Mono"/>
              </a:rPr>
              <a:t>0</a:t>
            </a:r>
            <a:endParaRPr/>
          </a:p>
          <a:p>
            <a:pPr indent="-285750" lvl="1" marL="742950" rtl="0" algn="just">
              <a:lnSpc>
                <a:spcPct val="90000"/>
              </a:lnSpc>
              <a:spcBef>
                <a:spcPts val="476"/>
              </a:spcBef>
              <a:spcAft>
                <a:spcPts val="0"/>
              </a:spcAft>
              <a:buClr>
                <a:schemeClr val="accent1"/>
              </a:buClr>
              <a:buSzPts val="2380"/>
              <a:buChar char="–"/>
            </a:pPr>
            <a:r>
              <a:rPr lang="en-IN" sz="2380"/>
              <a:t>Eg.</a:t>
            </a:r>
            <a:r>
              <a:rPr lang="en-IN" sz="1700">
                <a:latin typeface="Droid Sans Mono"/>
                <a:ea typeface="Droid Sans Mono"/>
                <a:cs typeface="Droid Sans Mono"/>
                <a:sym typeface="Droid Sans Mono"/>
              </a:rPr>
              <a:t> n</a:t>
            </a:r>
            <a:r>
              <a:rPr lang="en-IN" sz="2380"/>
              <a:t> element array named </a:t>
            </a:r>
            <a:r>
              <a:rPr lang="en-IN" sz="1700">
                <a:latin typeface="Droid Sans Mono"/>
                <a:ea typeface="Droid Sans Mono"/>
                <a:cs typeface="Droid Sans Mono"/>
                <a:sym typeface="Droid Sans Mono"/>
              </a:rPr>
              <a:t>c:</a:t>
            </a:r>
            <a:endParaRPr/>
          </a:p>
          <a:p>
            <a:pPr indent="-228600" lvl="2" marL="1143000" rtl="0" algn="just">
              <a:lnSpc>
                <a:spcPct val="90000"/>
              </a:lnSpc>
              <a:spcBef>
                <a:spcPts val="306"/>
              </a:spcBef>
              <a:spcAft>
                <a:spcPts val="0"/>
              </a:spcAft>
              <a:buClr>
                <a:schemeClr val="accent1"/>
              </a:buClr>
              <a:buSzPts val="1530"/>
              <a:buChar char="•"/>
            </a:pPr>
            <a:r>
              <a:rPr lang="en-IN" sz="1530">
                <a:latin typeface="Droid Sans Mono"/>
                <a:ea typeface="Droid Sans Mono"/>
                <a:cs typeface="Droid Sans Mono"/>
                <a:sym typeface="Droid Sans Mono"/>
              </a:rPr>
              <a:t>c[0], c[1]...c[n – 1]</a:t>
            </a:r>
            <a:endParaRPr sz="1530">
              <a:latin typeface="Droid Sans Mono"/>
              <a:ea typeface="Droid Sans Mono"/>
              <a:cs typeface="Droid Sans Mono"/>
              <a:sym typeface="Droid Sans Mono"/>
            </a:endParaRPr>
          </a:p>
        </p:txBody>
      </p:sp>
      <p:grpSp>
        <p:nvGrpSpPr>
          <p:cNvPr id="86" name="Google Shape;86;p6"/>
          <p:cNvGrpSpPr/>
          <p:nvPr/>
        </p:nvGrpSpPr>
        <p:grpSpPr>
          <a:xfrm>
            <a:off x="6400800" y="936625"/>
            <a:ext cx="2590800" cy="5387975"/>
            <a:chOff x="4032" y="488"/>
            <a:chExt cx="1632" cy="3394"/>
          </a:xfrm>
        </p:grpSpPr>
        <p:sp>
          <p:nvSpPr>
            <p:cNvPr id="87" name="Google Shape;87;p6"/>
            <p:cNvSpPr/>
            <p:nvPr/>
          </p:nvSpPr>
          <p:spPr>
            <a:xfrm>
              <a:off x="4055" y="488"/>
              <a:ext cx="1609" cy="30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IN" sz="1600" u="none" cap="none" strike="noStrike">
                  <a:solidFill>
                    <a:schemeClr val="dk1"/>
                  </a:solidFill>
                  <a:latin typeface="Droid Sans Mono"/>
                  <a:ea typeface="Droid Sans Mono"/>
                  <a:cs typeface="Droid Sans Mono"/>
                  <a:sym typeface="Droid Sans Mono"/>
                </a:rPr>
                <a:t>Name of array (Note that all elements of this array have the same name, c)</a:t>
              </a:r>
              <a:endParaRPr/>
            </a:p>
            <a:p>
              <a:pPr indent="0" lvl="0" marL="0" marR="0" rtl="0" algn="l">
                <a:spcBef>
                  <a:spcPts val="0"/>
                </a:spcBef>
                <a:spcAft>
                  <a:spcPts val="0"/>
                </a:spcAft>
                <a:buNone/>
              </a:pPr>
              <a:r>
                <a:t/>
              </a:r>
              <a:endParaRPr b="0" i="0" sz="1600" u="none" cap="none" strike="noStrike">
                <a:solidFill>
                  <a:schemeClr val="dk1"/>
                </a:solidFill>
                <a:latin typeface="Droid Sans Mono"/>
                <a:ea typeface="Droid Sans Mono"/>
                <a:cs typeface="Droid Sans Mono"/>
                <a:sym typeface="Droid Sans Mono"/>
              </a:endParaRPr>
            </a:p>
          </p:txBody>
        </p:sp>
        <p:sp>
          <p:nvSpPr>
            <p:cNvPr id="88" name="Google Shape;88;p6"/>
            <p:cNvSpPr/>
            <p:nvPr/>
          </p:nvSpPr>
          <p:spPr>
            <a:xfrm>
              <a:off x="4103" y="3675"/>
              <a:ext cx="1513" cy="20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IN" sz="1600" u="none" cap="none" strike="noStrike">
                  <a:solidFill>
                    <a:schemeClr val="dk1"/>
                  </a:solidFill>
                  <a:latin typeface="Droid Sans Mono"/>
                  <a:ea typeface="Droid Sans Mono"/>
                  <a:cs typeface="Droid Sans Mono"/>
                  <a:sym typeface="Droid Sans Mono"/>
                </a:rPr>
                <a:t>Position number of the element within array c</a:t>
              </a:r>
              <a:endParaRPr b="0" i="0" sz="1600" u="none" cap="none" strike="noStrike">
                <a:solidFill>
                  <a:schemeClr val="dk1"/>
                </a:solidFill>
                <a:latin typeface="Droid Sans Mono"/>
                <a:ea typeface="Droid Sans Mono"/>
                <a:cs typeface="Droid Sans Mono"/>
                <a:sym typeface="Droid Sans Mono"/>
              </a:endParaRPr>
            </a:p>
          </p:txBody>
        </p:sp>
        <p:sp>
          <p:nvSpPr>
            <p:cNvPr id="89" name="Google Shape;89;p6"/>
            <p:cNvSpPr/>
            <p:nvPr/>
          </p:nvSpPr>
          <p:spPr>
            <a:xfrm>
              <a:off x="4272" y="3408"/>
              <a:ext cx="0" cy="231"/>
            </a:xfrm>
            <a:custGeom>
              <a:rect b="b" l="l" r="r" t="t"/>
              <a:pathLst>
                <a:path extrusionOk="0" h="20000" w="20000">
                  <a:moveTo>
                    <a:pt x="0" y="0"/>
                  </a:moveTo>
                  <a:lnTo>
                    <a:pt x="0" y="19958"/>
                  </a:lnTo>
                </a:path>
              </a:pathLst>
            </a:custGeom>
            <a:noFill/>
            <a:ln cap="flat" cmpd="sng" w="9525">
              <a:solidFill>
                <a:srgbClr val="000000"/>
              </a:solidFill>
              <a:prstDash val="solid"/>
              <a:round/>
              <a:headEnd len="med" w="med" type="triangl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0" name="Google Shape;90;p6"/>
            <p:cNvGrpSpPr/>
            <p:nvPr/>
          </p:nvGrpSpPr>
          <p:grpSpPr>
            <a:xfrm>
              <a:off x="4032" y="1146"/>
              <a:ext cx="1308" cy="2256"/>
              <a:chOff x="4032" y="1380"/>
              <a:chExt cx="1308" cy="2256"/>
            </a:xfrm>
          </p:grpSpPr>
          <p:grpSp>
            <p:nvGrpSpPr>
              <p:cNvPr id="91" name="Google Shape;91;p6"/>
              <p:cNvGrpSpPr/>
              <p:nvPr/>
            </p:nvGrpSpPr>
            <p:grpSpPr>
              <a:xfrm>
                <a:off x="4528" y="1514"/>
                <a:ext cx="812" cy="2080"/>
                <a:chOff x="0" y="-2"/>
                <a:chExt cx="20000" cy="20004"/>
              </a:xfrm>
            </p:grpSpPr>
            <p:sp>
              <p:nvSpPr>
                <p:cNvPr id="92" name="Google Shape;92;p6"/>
                <p:cNvSpPr/>
                <p:nvPr/>
              </p:nvSpPr>
              <p:spPr>
                <a:xfrm>
                  <a:off x="0" y="10000"/>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3" name="Google Shape;93;p6"/>
                <p:cNvGrpSpPr/>
                <p:nvPr/>
              </p:nvGrpSpPr>
              <p:grpSpPr>
                <a:xfrm>
                  <a:off x="0" y="-2"/>
                  <a:ext cx="20000" cy="20004"/>
                  <a:chOff x="0" y="0"/>
                  <a:chExt cx="20000" cy="20004"/>
                </a:xfrm>
              </p:grpSpPr>
              <p:sp>
                <p:nvSpPr>
                  <p:cNvPr id="94" name="Google Shape;94;p6"/>
                  <p:cNvSpPr/>
                  <p:nvPr/>
                </p:nvSpPr>
                <p:spPr>
                  <a:xfrm>
                    <a:off x="0" y="0"/>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6"/>
                  <p:cNvSpPr/>
                  <p:nvPr/>
                </p:nvSpPr>
                <p:spPr>
                  <a:xfrm>
                    <a:off x="0" y="1667"/>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6"/>
                  <p:cNvSpPr/>
                  <p:nvPr/>
                </p:nvSpPr>
                <p:spPr>
                  <a:xfrm>
                    <a:off x="0" y="3334"/>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6"/>
                  <p:cNvSpPr/>
                  <p:nvPr/>
                </p:nvSpPr>
                <p:spPr>
                  <a:xfrm>
                    <a:off x="0" y="5001"/>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6"/>
                  <p:cNvSpPr/>
                  <p:nvPr/>
                </p:nvSpPr>
                <p:spPr>
                  <a:xfrm>
                    <a:off x="0" y="6559"/>
                    <a:ext cx="20000" cy="184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IN"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99" name="Google Shape;99;p6"/>
                  <p:cNvSpPr/>
                  <p:nvPr/>
                </p:nvSpPr>
                <p:spPr>
                  <a:xfrm>
                    <a:off x="0" y="8335"/>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6"/>
                  <p:cNvSpPr/>
                  <p:nvPr/>
                </p:nvSpPr>
                <p:spPr>
                  <a:xfrm>
                    <a:off x="0" y="11669"/>
                    <a:ext cx="20000" cy="2276"/>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6"/>
                  <p:cNvSpPr/>
                  <p:nvPr/>
                </p:nvSpPr>
                <p:spPr>
                  <a:xfrm>
                    <a:off x="0" y="13336"/>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6"/>
                  <p:cNvSpPr/>
                  <p:nvPr/>
                </p:nvSpPr>
                <p:spPr>
                  <a:xfrm>
                    <a:off x="0" y="15003"/>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6"/>
                  <p:cNvSpPr/>
                  <p:nvPr/>
                </p:nvSpPr>
                <p:spPr>
                  <a:xfrm>
                    <a:off x="0" y="16670"/>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6"/>
                  <p:cNvSpPr/>
                  <p:nvPr/>
                </p:nvSpPr>
                <p:spPr>
                  <a:xfrm>
                    <a:off x="0" y="18337"/>
                    <a:ext cx="20000" cy="1667"/>
                  </a:xfrm>
                  <a:custGeom>
                    <a:rect b="b" l="l" r="r" t="t"/>
                    <a:pathLst>
                      <a:path extrusionOk="0" h="20000" w="20000">
                        <a:moveTo>
                          <a:pt x="19986" y="0"/>
                        </a:moveTo>
                        <a:lnTo>
                          <a:pt x="19986" y="19944"/>
                        </a:lnTo>
                        <a:lnTo>
                          <a:pt x="0" y="19944"/>
                        </a:lnTo>
                        <a:lnTo>
                          <a:pt x="0" y="0"/>
                        </a:lnTo>
                        <a:lnTo>
                          <a:pt x="19986" y="0"/>
                        </a:lnTo>
                        <a:close/>
                      </a:path>
                    </a:pathLst>
                  </a:custGeom>
                  <a:solidFill>
                    <a:srgbClr val="4DB3E6"/>
                  </a:solidFill>
                  <a:ln cap="flat" cmpd="sng" w="9525">
                    <a:solidFill>
                      <a:srgbClr val="4DB3E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5" name="Google Shape;105;p6"/>
              <p:cNvSpPr/>
              <p:nvPr/>
            </p:nvSpPr>
            <p:spPr>
              <a:xfrm>
                <a:off x="4100" y="2579"/>
                <a:ext cx="460" cy="1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c[6]</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06" name="Google Shape;106;p6"/>
              <p:cNvSpPr/>
              <p:nvPr/>
            </p:nvSpPr>
            <p:spPr>
              <a:xfrm>
                <a:off x="4848" y="1524"/>
                <a:ext cx="384" cy="1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-45</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07" name="Google Shape;107;p6"/>
              <p:cNvSpPr/>
              <p:nvPr/>
            </p:nvSpPr>
            <p:spPr>
              <a:xfrm>
                <a:off x="4935" y="1712"/>
                <a:ext cx="90" cy="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6</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08" name="Google Shape;108;p6"/>
              <p:cNvSpPr/>
              <p:nvPr/>
            </p:nvSpPr>
            <p:spPr>
              <a:xfrm>
                <a:off x="4935" y="1886"/>
                <a:ext cx="90" cy="13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0</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09" name="Google Shape;109;p6"/>
              <p:cNvSpPr/>
              <p:nvPr/>
            </p:nvSpPr>
            <p:spPr>
              <a:xfrm>
                <a:off x="4868" y="2059"/>
                <a:ext cx="316" cy="1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72</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0" name="Google Shape;110;p6"/>
              <p:cNvSpPr/>
              <p:nvPr/>
            </p:nvSpPr>
            <p:spPr>
              <a:xfrm>
                <a:off x="4800" y="2406"/>
                <a:ext cx="336" cy="12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-89</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1" name="Google Shape;111;p6"/>
              <p:cNvSpPr/>
              <p:nvPr/>
            </p:nvSpPr>
            <p:spPr>
              <a:xfrm>
                <a:off x="4935" y="2579"/>
                <a:ext cx="90" cy="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0</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2" name="Google Shape;112;p6"/>
              <p:cNvSpPr/>
              <p:nvPr/>
            </p:nvSpPr>
            <p:spPr>
              <a:xfrm>
                <a:off x="4868" y="2752"/>
                <a:ext cx="364" cy="16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62</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3" name="Google Shape;113;p6"/>
              <p:cNvSpPr/>
              <p:nvPr/>
            </p:nvSpPr>
            <p:spPr>
              <a:xfrm>
                <a:off x="4868" y="2926"/>
                <a:ext cx="364" cy="13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-3</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4" name="Google Shape;114;p6"/>
              <p:cNvSpPr/>
              <p:nvPr/>
            </p:nvSpPr>
            <p:spPr>
              <a:xfrm>
                <a:off x="4935" y="3099"/>
                <a:ext cx="297" cy="1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1</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5" name="Google Shape;115;p6"/>
              <p:cNvSpPr/>
              <p:nvPr/>
            </p:nvSpPr>
            <p:spPr>
              <a:xfrm>
                <a:off x="4732" y="3272"/>
                <a:ext cx="404" cy="12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6453</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6" name="Google Shape;116;p6"/>
              <p:cNvSpPr/>
              <p:nvPr/>
            </p:nvSpPr>
            <p:spPr>
              <a:xfrm>
                <a:off x="4868" y="3446"/>
                <a:ext cx="412" cy="14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78</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7" name="Google Shape;117;p6"/>
              <p:cNvSpPr/>
              <p:nvPr/>
            </p:nvSpPr>
            <p:spPr>
              <a:xfrm flipH="1">
                <a:off x="4173" y="1380"/>
                <a:ext cx="29" cy="155"/>
              </a:xfrm>
              <a:custGeom>
                <a:rect b="b" l="l" r="r" t="t"/>
                <a:pathLst>
                  <a:path extrusionOk="0" h="20000" w="20000">
                    <a:moveTo>
                      <a:pt x="0" y="19958"/>
                    </a:moveTo>
                    <a:lnTo>
                      <a:pt x="0" y="0"/>
                    </a:lnTo>
                  </a:path>
                </a:pathLst>
              </a:custGeom>
              <a:noFill/>
              <a:ln cap="flat" cmpd="sng" w="9525">
                <a:solidFill>
                  <a:srgbClr val="000000"/>
                </a:solidFill>
                <a:prstDash val="solid"/>
                <a:round/>
                <a:headEnd len="med" w="med" type="triangl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6"/>
              <p:cNvSpPr/>
              <p:nvPr/>
            </p:nvSpPr>
            <p:spPr>
              <a:xfrm>
                <a:off x="4103" y="1539"/>
                <a:ext cx="361" cy="12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c[0]</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19" name="Google Shape;119;p6"/>
              <p:cNvSpPr/>
              <p:nvPr/>
            </p:nvSpPr>
            <p:spPr>
              <a:xfrm>
                <a:off x="4100" y="1712"/>
                <a:ext cx="364" cy="19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c[1]</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0" name="Google Shape;120;p6"/>
              <p:cNvSpPr/>
              <p:nvPr/>
            </p:nvSpPr>
            <p:spPr>
              <a:xfrm>
                <a:off x="4100" y="1886"/>
                <a:ext cx="364" cy="16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c[2]</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1" name="Google Shape;121;p6"/>
              <p:cNvSpPr/>
              <p:nvPr/>
            </p:nvSpPr>
            <p:spPr>
              <a:xfrm>
                <a:off x="4100" y="2059"/>
                <a:ext cx="364" cy="1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c[3]</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2" name="Google Shape;122;p6"/>
              <p:cNvSpPr/>
              <p:nvPr/>
            </p:nvSpPr>
            <p:spPr>
              <a:xfrm>
                <a:off x="4032" y="3446"/>
                <a:ext cx="480" cy="19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c[11]</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3" name="Google Shape;123;p6"/>
              <p:cNvSpPr/>
              <p:nvPr/>
            </p:nvSpPr>
            <p:spPr>
              <a:xfrm>
                <a:off x="4032" y="3272"/>
                <a:ext cx="480" cy="17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c[10]</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4" name="Google Shape;124;p6"/>
              <p:cNvSpPr/>
              <p:nvPr/>
            </p:nvSpPr>
            <p:spPr>
              <a:xfrm>
                <a:off x="4100" y="3099"/>
                <a:ext cx="364" cy="1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c[9]</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5" name="Google Shape;125;p6"/>
              <p:cNvSpPr/>
              <p:nvPr/>
            </p:nvSpPr>
            <p:spPr>
              <a:xfrm>
                <a:off x="4100" y="2926"/>
                <a:ext cx="364" cy="18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c[8]</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6" name="Google Shape;126;p6"/>
              <p:cNvSpPr/>
              <p:nvPr/>
            </p:nvSpPr>
            <p:spPr>
              <a:xfrm>
                <a:off x="4100" y="2752"/>
                <a:ext cx="412" cy="21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c[7]</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7" name="Google Shape;127;p6"/>
              <p:cNvSpPr/>
              <p:nvPr/>
            </p:nvSpPr>
            <p:spPr>
              <a:xfrm>
                <a:off x="4100" y="2406"/>
                <a:ext cx="412" cy="17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c[5]</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sp>
            <p:nvSpPr>
              <p:cNvPr id="128" name="Google Shape;128;p6"/>
              <p:cNvSpPr/>
              <p:nvPr/>
            </p:nvSpPr>
            <p:spPr>
              <a:xfrm>
                <a:off x="4100" y="2232"/>
                <a:ext cx="412" cy="20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IN" sz="1800">
                    <a:solidFill>
                      <a:schemeClr val="dk1"/>
                    </a:solidFill>
                    <a:latin typeface="Droid Sans Mono"/>
                    <a:ea typeface="Droid Sans Mono"/>
                    <a:cs typeface="Droid Sans Mono"/>
                    <a:sym typeface="Droid Sans Mono"/>
                  </a:rPr>
                  <a:t>c[4]</a:t>
                </a:r>
                <a:endParaRPr/>
              </a:p>
              <a:p>
                <a:pPr indent="0" lvl="0" marL="0" marR="0" rtl="0" algn="l">
                  <a:spcBef>
                    <a:spcPts val="0"/>
                  </a:spcBef>
                  <a:spcAft>
                    <a:spcPts val="0"/>
                  </a:spcAft>
                  <a:buNone/>
                </a:pPr>
                <a:r>
                  <a:t/>
                </a:r>
                <a:endParaRPr sz="1800">
                  <a:solidFill>
                    <a:schemeClr val="dk1"/>
                  </a:solidFill>
                  <a:latin typeface="Droid Sans Mono"/>
                  <a:ea typeface="Droid Sans Mono"/>
                  <a:cs typeface="Droid Sans Mono"/>
                  <a:sym typeface="Droid Sans Mono"/>
                </a:endParaRPr>
              </a:p>
            </p:txBody>
          </p:sp>
          <p:grpSp>
            <p:nvGrpSpPr>
              <p:cNvPr id="129" name="Google Shape;129;p6"/>
              <p:cNvGrpSpPr/>
              <p:nvPr/>
            </p:nvGrpSpPr>
            <p:grpSpPr>
              <a:xfrm>
                <a:off x="4528" y="1514"/>
                <a:ext cx="812" cy="2080"/>
                <a:chOff x="0" y="-2"/>
                <a:chExt cx="20000" cy="20004"/>
              </a:xfrm>
            </p:grpSpPr>
            <p:sp>
              <p:nvSpPr>
                <p:cNvPr id="130" name="Google Shape;130;p6"/>
                <p:cNvSpPr/>
                <p:nvPr/>
              </p:nvSpPr>
              <p:spPr>
                <a:xfrm>
                  <a:off x="0" y="10000"/>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1" name="Google Shape;131;p6"/>
                <p:cNvGrpSpPr/>
                <p:nvPr/>
              </p:nvGrpSpPr>
              <p:grpSpPr>
                <a:xfrm>
                  <a:off x="0" y="-2"/>
                  <a:ext cx="20000" cy="20004"/>
                  <a:chOff x="0" y="0"/>
                  <a:chExt cx="20000" cy="20004"/>
                </a:xfrm>
              </p:grpSpPr>
              <p:sp>
                <p:nvSpPr>
                  <p:cNvPr id="132" name="Google Shape;132;p6"/>
                  <p:cNvSpPr/>
                  <p:nvPr/>
                </p:nvSpPr>
                <p:spPr>
                  <a:xfrm>
                    <a:off x="0" y="0"/>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6"/>
                  <p:cNvSpPr/>
                  <p:nvPr/>
                </p:nvSpPr>
                <p:spPr>
                  <a:xfrm>
                    <a:off x="0" y="1667"/>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6"/>
                  <p:cNvSpPr/>
                  <p:nvPr/>
                </p:nvSpPr>
                <p:spPr>
                  <a:xfrm>
                    <a:off x="0" y="3334"/>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6"/>
                  <p:cNvSpPr/>
                  <p:nvPr/>
                </p:nvSpPr>
                <p:spPr>
                  <a:xfrm>
                    <a:off x="0" y="5001"/>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6"/>
                  <p:cNvSpPr/>
                  <p:nvPr/>
                </p:nvSpPr>
                <p:spPr>
                  <a:xfrm>
                    <a:off x="0" y="6668"/>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6"/>
                  <p:cNvSpPr/>
                  <p:nvPr/>
                </p:nvSpPr>
                <p:spPr>
                  <a:xfrm>
                    <a:off x="0" y="8335"/>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6"/>
                  <p:cNvSpPr/>
                  <p:nvPr/>
                </p:nvSpPr>
                <p:spPr>
                  <a:xfrm>
                    <a:off x="0" y="11669"/>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6"/>
                  <p:cNvSpPr/>
                  <p:nvPr/>
                </p:nvSpPr>
                <p:spPr>
                  <a:xfrm>
                    <a:off x="0" y="13336"/>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6"/>
                  <p:cNvSpPr/>
                  <p:nvPr/>
                </p:nvSpPr>
                <p:spPr>
                  <a:xfrm>
                    <a:off x="0" y="15003"/>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6"/>
                  <p:cNvSpPr/>
                  <p:nvPr/>
                </p:nvSpPr>
                <p:spPr>
                  <a:xfrm>
                    <a:off x="0" y="16672"/>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6"/>
                  <p:cNvSpPr/>
                  <p:nvPr/>
                </p:nvSpPr>
                <p:spPr>
                  <a:xfrm>
                    <a:off x="0" y="18337"/>
                    <a:ext cx="20000" cy="1667"/>
                  </a:xfrm>
                  <a:custGeom>
                    <a:rect b="b" l="l" r="r" t="t"/>
                    <a:pathLst>
                      <a:path extrusionOk="0" h="20000" w="20000">
                        <a:moveTo>
                          <a:pt x="19986" y="0"/>
                        </a:moveTo>
                        <a:lnTo>
                          <a:pt x="19986" y="19944"/>
                        </a:lnTo>
                        <a:lnTo>
                          <a:pt x="0" y="19944"/>
                        </a:lnTo>
                        <a:lnTo>
                          <a:pt x="0" y="0"/>
                        </a:lnTo>
                        <a:lnTo>
                          <a:pt x="19986"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7"/>
          <p:cNvSpPr txBox="1"/>
          <p:nvPr>
            <p:ph type="title"/>
          </p:nvPr>
        </p:nvSpPr>
        <p:spPr>
          <a:xfrm>
            <a:off x="457200" y="274638"/>
            <a:ext cx="8229600" cy="1143000"/>
          </a:xfrm>
          <a:prstGeom prst="rect">
            <a:avLst/>
          </a:prstGeom>
          <a:noFill/>
          <a:ln>
            <a:noFill/>
          </a:ln>
        </p:spPr>
        <p:txBody>
          <a:bodyPr anchorCtr="0" anchor="ctr" bIns="46025" lIns="92075" spcFirstLastPara="1" rIns="92075" wrap="square" tIns="46025">
            <a:normAutofit/>
          </a:bodyPr>
          <a:lstStyle/>
          <a:p>
            <a:pPr indent="0" lvl="0" marL="0" rtl="0" algn="ctr">
              <a:spcBef>
                <a:spcPts val="0"/>
              </a:spcBef>
              <a:spcAft>
                <a:spcPts val="0"/>
              </a:spcAft>
              <a:buClr>
                <a:schemeClr val="dk1"/>
              </a:buClr>
              <a:buSzPts val="4400"/>
              <a:buFont typeface="Calibri"/>
              <a:buNone/>
            </a:pPr>
            <a:r>
              <a:rPr lang="en-IN"/>
              <a:t>Arrays</a:t>
            </a:r>
            <a:endParaRPr/>
          </a:p>
        </p:txBody>
      </p:sp>
      <p:sp>
        <p:nvSpPr>
          <p:cNvPr id="149" name="Google Shape;149;p7"/>
          <p:cNvSpPr txBox="1"/>
          <p:nvPr>
            <p:ph idx="1" type="body"/>
          </p:nvPr>
        </p:nvSpPr>
        <p:spPr>
          <a:xfrm>
            <a:off x="457200" y="1600200"/>
            <a:ext cx="8229600" cy="4525963"/>
          </a:xfrm>
          <a:prstGeom prst="rect">
            <a:avLst/>
          </a:prstGeom>
          <a:noFill/>
          <a:ln>
            <a:noFill/>
          </a:ln>
        </p:spPr>
        <p:txBody>
          <a:bodyPr anchorCtr="0" anchor="t" bIns="46025" lIns="92075" spcFirstLastPara="1" rIns="92075" wrap="square" tIns="46025">
            <a:normAutofit/>
          </a:bodyPr>
          <a:lstStyle/>
          <a:p>
            <a:pPr indent="-342900" lvl="0" marL="342900" rtl="0" algn="l">
              <a:spcBef>
                <a:spcPts val="0"/>
              </a:spcBef>
              <a:spcAft>
                <a:spcPts val="0"/>
              </a:spcAft>
              <a:buClr>
                <a:schemeClr val="accent1"/>
              </a:buClr>
              <a:buSzPts val="3200"/>
              <a:buChar char="•"/>
            </a:pPr>
            <a:r>
              <a:rPr lang="en-IN"/>
              <a:t>An </a:t>
            </a:r>
            <a:r>
              <a:rPr i="1" lang="en-IN"/>
              <a:t>array</a:t>
            </a:r>
            <a:r>
              <a:rPr lang="en-IN"/>
              <a:t> is an ordered list of values</a:t>
            </a:r>
            <a:endParaRPr/>
          </a:p>
        </p:txBody>
      </p:sp>
      <p:sp>
        <p:nvSpPr>
          <p:cNvPr id="150" name="Google Shape;150;p7"/>
          <p:cNvSpPr/>
          <p:nvPr/>
        </p:nvSpPr>
        <p:spPr>
          <a:xfrm>
            <a:off x="2895600" y="2895600"/>
            <a:ext cx="5334000" cy="369974"/>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IN" sz="1800">
                <a:solidFill>
                  <a:schemeClr val="dk1"/>
                </a:solidFill>
                <a:latin typeface="Times New Roman"/>
                <a:ea typeface="Times New Roman"/>
                <a:cs typeface="Times New Roman"/>
                <a:sym typeface="Times New Roman"/>
              </a:rPr>
              <a:t>c[0]  c[1]   c[2]  c[3]   c[4]   c[5]   c[6]   c[7]   c[8]   c[9]</a:t>
            </a:r>
            <a:endParaRPr sz="1800">
              <a:solidFill>
                <a:schemeClr val="dk1"/>
              </a:solidFill>
              <a:latin typeface="Times New Roman"/>
              <a:ea typeface="Times New Roman"/>
              <a:cs typeface="Times New Roman"/>
              <a:sym typeface="Times New Roman"/>
            </a:endParaRPr>
          </a:p>
        </p:txBody>
      </p:sp>
      <p:grpSp>
        <p:nvGrpSpPr>
          <p:cNvPr id="151" name="Google Shape;151;p7"/>
          <p:cNvGrpSpPr/>
          <p:nvPr/>
        </p:nvGrpSpPr>
        <p:grpSpPr>
          <a:xfrm>
            <a:off x="2903538" y="3352800"/>
            <a:ext cx="5380037" cy="714375"/>
            <a:chOff x="1829" y="2112"/>
            <a:chExt cx="3389" cy="450"/>
          </a:xfrm>
        </p:grpSpPr>
        <p:grpSp>
          <p:nvGrpSpPr>
            <p:cNvPr id="152" name="Google Shape;152;p7"/>
            <p:cNvGrpSpPr/>
            <p:nvPr/>
          </p:nvGrpSpPr>
          <p:grpSpPr>
            <a:xfrm>
              <a:off x="1829" y="2112"/>
              <a:ext cx="3389" cy="450"/>
              <a:chOff x="1533" y="3128"/>
              <a:chExt cx="3389" cy="450"/>
            </a:xfrm>
          </p:grpSpPr>
          <p:sp>
            <p:nvSpPr>
              <p:cNvPr id="153" name="Google Shape;153;p7"/>
              <p:cNvSpPr/>
              <p:nvPr/>
            </p:nvSpPr>
            <p:spPr>
              <a:xfrm>
                <a:off x="1533" y="3132"/>
                <a:ext cx="3389" cy="442"/>
              </a:xfrm>
              <a:prstGeom prst="rect">
                <a:avLst/>
              </a:prstGeom>
              <a:solidFill>
                <a:srgbClr val="F5E98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7"/>
              <p:cNvSpPr/>
              <p:nvPr/>
            </p:nvSpPr>
            <p:spPr>
              <a:xfrm>
                <a:off x="1888" y="3132"/>
                <a:ext cx="333" cy="442"/>
              </a:xfrm>
              <a:prstGeom prst="rect">
                <a:avLst/>
              </a:prstGeom>
              <a:solidFill>
                <a:srgbClr val="F5E98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7"/>
              <p:cNvSpPr/>
              <p:nvPr/>
            </p:nvSpPr>
            <p:spPr>
              <a:xfrm>
                <a:off x="2543" y="3132"/>
                <a:ext cx="333" cy="442"/>
              </a:xfrm>
              <a:prstGeom prst="rect">
                <a:avLst/>
              </a:prstGeom>
              <a:solidFill>
                <a:srgbClr val="F5E98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7"/>
              <p:cNvSpPr/>
              <p:nvPr/>
            </p:nvSpPr>
            <p:spPr>
              <a:xfrm>
                <a:off x="3225" y="3132"/>
                <a:ext cx="333" cy="442"/>
              </a:xfrm>
              <a:prstGeom prst="rect">
                <a:avLst/>
              </a:prstGeom>
              <a:solidFill>
                <a:srgbClr val="F5E98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7"/>
              <p:cNvSpPr/>
              <p:nvPr/>
            </p:nvSpPr>
            <p:spPr>
              <a:xfrm>
                <a:off x="3893" y="3132"/>
                <a:ext cx="333" cy="442"/>
              </a:xfrm>
              <a:prstGeom prst="rect">
                <a:avLst/>
              </a:prstGeom>
              <a:solidFill>
                <a:srgbClr val="F5E98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58" name="Google Shape;158;p7"/>
              <p:cNvCxnSpPr/>
              <p:nvPr/>
            </p:nvCxnSpPr>
            <p:spPr>
              <a:xfrm>
                <a:off x="4571" y="3128"/>
                <a:ext cx="0" cy="450"/>
              </a:xfrm>
              <a:prstGeom prst="straightConnector1">
                <a:avLst/>
              </a:prstGeom>
              <a:noFill/>
              <a:ln cap="flat" cmpd="sng" w="12700">
                <a:solidFill>
                  <a:schemeClr val="dk1"/>
                </a:solidFill>
                <a:prstDash val="solid"/>
                <a:round/>
                <a:headEnd len="sm" w="sm" type="none"/>
                <a:tailEnd len="sm" w="sm" type="none"/>
              </a:ln>
            </p:spPr>
          </p:cxnSp>
        </p:grpSp>
        <p:sp>
          <p:nvSpPr>
            <p:cNvPr id="159" name="Google Shape;159;p7"/>
            <p:cNvSpPr/>
            <p:nvPr/>
          </p:nvSpPr>
          <p:spPr>
            <a:xfrm>
              <a:off x="1860" y="2200"/>
              <a:ext cx="3332" cy="288"/>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IN" sz="2400">
                  <a:solidFill>
                    <a:schemeClr val="dk1"/>
                  </a:solidFill>
                  <a:latin typeface="Times New Roman"/>
                  <a:ea typeface="Times New Roman"/>
                  <a:cs typeface="Times New Roman"/>
                  <a:sym typeface="Times New Roman"/>
                </a:rPr>
                <a:t>79   87   94   82   67   98   87   81   74   91</a:t>
              </a:r>
              <a:endParaRPr/>
            </a:p>
          </p:txBody>
        </p:sp>
      </p:grpSp>
      <p:sp>
        <p:nvSpPr>
          <p:cNvPr id="160" name="Google Shape;160;p7"/>
          <p:cNvSpPr txBox="1"/>
          <p:nvPr/>
        </p:nvSpPr>
        <p:spPr>
          <a:xfrm>
            <a:off x="2276035" y="4573588"/>
            <a:ext cx="498245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chemeClr val="dk1"/>
                </a:solidFill>
                <a:latin typeface="Arimo"/>
                <a:ea typeface="Arimo"/>
                <a:cs typeface="Arimo"/>
                <a:sym typeface="Arimo"/>
              </a:rPr>
              <a:t>An array of size </a:t>
            </a:r>
            <a:r>
              <a:rPr b="1" lang="en-IN" sz="1800">
                <a:solidFill>
                  <a:srgbClr val="FF0000"/>
                </a:solidFill>
                <a:latin typeface="Arimo"/>
                <a:ea typeface="Arimo"/>
                <a:cs typeface="Arimo"/>
                <a:sym typeface="Arimo"/>
              </a:rPr>
              <a:t>N</a:t>
            </a:r>
            <a:r>
              <a:rPr lang="en-IN" sz="1800">
                <a:solidFill>
                  <a:schemeClr val="dk1"/>
                </a:solidFill>
                <a:latin typeface="Arimo"/>
                <a:ea typeface="Arimo"/>
                <a:cs typeface="Arimo"/>
                <a:sym typeface="Arimo"/>
              </a:rPr>
              <a:t> is indexed from </a:t>
            </a:r>
            <a:r>
              <a:rPr b="1" lang="en-IN" sz="2000">
                <a:solidFill>
                  <a:srgbClr val="FF0000"/>
                </a:solidFill>
                <a:latin typeface="Arimo"/>
                <a:ea typeface="Arimo"/>
                <a:cs typeface="Arimo"/>
                <a:sym typeface="Arimo"/>
              </a:rPr>
              <a:t>zero to N-1</a:t>
            </a:r>
            <a:endParaRPr b="1" sz="1800">
              <a:solidFill>
                <a:srgbClr val="FF0000"/>
              </a:solidFill>
              <a:latin typeface="Arimo"/>
              <a:ea typeface="Arimo"/>
              <a:cs typeface="Arimo"/>
              <a:sym typeface="Arimo"/>
            </a:endParaRPr>
          </a:p>
        </p:txBody>
      </p:sp>
      <p:grpSp>
        <p:nvGrpSpPr>
          <p:cNvPr id="161" name="Google Shape;161;p7"/>
          <p:cNvGrpSpPr/>
          <p:nvPr/>
        </p:nvGrpSpPr>
        <p:grpSpPr>
          <a:xfrm>
            <a:off x="1143000" y="2058989"/>
            <a:ext cx="2339975" cy="1892300"/>
            <a:chOff x="495" y="1345"/>
            <a:chExt cx="1474" cy="1192"/>
          </a:xfrm>
        </p:grpSpPr>
        <p:sp>
          <p:nvSpPr>
            <p:cNvPr id="162" name="Google Shape;162;p7"/>
            <p:cNvSpPr/>
            <p:nvPr/>
          </p:nvSpPr>
          <p:spPr>
            <a:xfrm>
              <a:off x="1107" y="2304"/>
              <a:ext cx="204" cy="233"/>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IN" sz="1800">
                  <a:solidFill>
                    <a:schemeClr val="dk1"/>
                  </a:solidFill>
                  <a:latin typeface="Courier New"/>
                  <a:ea typeface="Courier New"/>
                  <a:cs typeface="Courier New"/>
                  <a:sym typeface="Courier New"/>
                </a:rPr>
                <a:t>c</a:t>
              </a:r>
              <a:endParaRPr sz="1800">
                <a:solidFill>
                  <a:schemeClr val="dk1"/>
                </a:solidFill>
                <a:latin typeface="Courier New"/>
                <a:ea typeface="Courier New"/>
                <a:cs typeface="Courier New"/>
                <a:sym typeface="Courier New"/>
              </a:endParaRPr>
            </a:p>
          </p:txBody>
        </p:sp>
        <p:sp>
          <p:nvSpPr>
            <p:cNvPr id="163" name="Google Shape;163;p7"/>
            <p:cNvSpPr txBox="1"/>
            <p:nvPr/>
          </p:nvSpPr>
          <p:spPr>
            <a:xfrm>
              <a:off x="495" y="1345"/>
              <a:ext cx="1474" cy="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chemeClr val="dk1"/>
                  </a:solidFill>
                  <a:latin typeface="Arimo"/>
                  <a:ea typeface="Arimo"/>
                  <a:cs typeface="Arimo"/>
                  <a:sym typeface="Arimo"/>
                </a:rPr>
                <a:t>The entire array</a:t>
              </a:r>
              <a:endParaRPr/>
            </a:p>
            <a:p>
              <a:pPr indent="0" lvl="0" marL="0" marR="0" rtl="0" algn="ctr">
                <a:spcBef>
                  <a:spcPts val="0"/>
                </a:spcBef>
                <a:spcAft>
                  <a:spcPts val="0"/>
                </a:spcAft>
                <a:buNone/>
              </a:pPr>
              <a:r>
                <a:rPr lang="en-IN" sz="1800">
                  <a:solidFill>
                    <a:schemeClr val="dk1"/>
                  </a:solidFill>
                  <a:latin typeface="Arimo"/>
                  <a:ea typeface="Arimo"/>
                  <a:cs typeface="Arimo"/>
                  <a:sym typeface="Arimo"/>
                </a:rPr>
                <a:t>has a single name</a:t>
              </a:r>
              <a:endParaRPr/>
            </a:p>
          </p:txBody>
        </p:sp>
        <p:cxnSp>
          <p:nvCxnSpPr>
            <p:cNvPr id="164" name="Google Shape;164;p7"/>
            <p:cNvCxnSpPr/>
            <p:nvPr/>
          </p:nvCxnSpPr>
          <p:spPr>
            <a:xfrm>
              <a:off x="1200" y="1824"/>
              <a:ext cx="0" cy="480"/>
            </a:xfrm>
            <a:prstGeom prst="straightConnector1">
              <a:avLst/>
            </a:prstGeom>
            <a:noFill/>
            <a:ln cap="flat" cmpd="sng" w="38100">
              <a:solidFill>
                <a:srgbClr val="FF0000"/>
              </a:solidFill>
              <a:prstDash val="solid"/>
              <a:round/>
              <a:headEnd len="sm" w="sm" type="none"/>
              <a:tailEnd len="med" w="med" type="triangle"/>
            </a:ln>
          </p:spPr>
        </p:cxnSp>
      </p:grpSp>
      <p:grpSp>
        <p:nvGrpSpPr>
          <p:cNvPr id="165" name="Google Shape;165;p7"/>
          <p:cNvGrpSpPr/>
          <p:nvPr/>
        </p:nvGrpSpPr>
        <p:grpSpPr>
          <a:xfrm>
            <a:off x="4083050" y="2057400"/>
            <a:ext cx="3960813" cy="836613"/>
            <a:chOff x="2052" y="1393"/>
            <a:chExt cx="2495" cy="527"/>
          </a:xfrm>
        </p:grpSpPr>
        <p:sp>
          <p:nvSpPr>
            <p:cNvPr id="166" name="Google Shape;166;p7"/>
            <p:cNvSpPr txBox="1"/>
            <p:nvPr/>
          </p:nvSpPr>
          <p:spPr>
            <a:xfrm>
              <a:off x="2052" y="1393"/>
              <a:ext cx="2495"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chemeClr val="dk1"/>
                  </a:solidFill>
                  <a:latin typeface="Arimo"/>
                  <a:ea typeface="Arimo"/>
                  <a:cs typeface="Arimo"/>
                  <a:sym typeface="Arimo"/>
                </a:rPr>
                <a:t>Each value has a numeric </a:t>
              </a:r>
              <a:r>
                <a:rPr i="1" lang="en-IN" sz="1800">
                  <a:solidFill>
                    <a:schemeClr val="dk1"/>
                  </a:solidFill>
                  <a:latin typeface="Arimo"/>
                  <a:ea typeface="Arimo"/>
                  <a:cs typeface="Arimo"/>
                  <a:sym typeface="Arimo"/>
                </a:rPr>
                <a:t>index</a:t>
              </a:r>
              <a:endParaRPr/>
            </a:p>
          </p:txBody>
        </p:sp>
        <p:cxnSp>
          <p:nvCxnSpPr>
            <p:cNvPr id="167" name="Google Shape;167;p7"/>
            <p:cNvCxnSpPr/>
            <p:nvPr/>
          </p:nvCxnSpPr>
          <p:spPr>
            <a:xfrm flipH="1">
              <a:off x="3264" y="1632"/>
              <a:ext cx="336" cy="288"/>
            </a:xfrm>
            <a:prstGeom prst="straightConnector1">
              <a:avLst/>
            </a:prstGeom>
            <a:noFill/>
            <a:ln cap="flat" cmpd="sng" w="38100">
              <a:solidFill>
                <a:srgbClr val="FF0000"/>
              </a:solidFill>
              <a:prstDash val="solid"/>
              <a:round/>
              <a:headEnd len="sm" w="sm" type="none"/>
              <a:tailEnd len="med" w="med" type="triangle"/>
            </a:ln>
          </p:spPr>
        </p:cxnSp>
      </p:grpSp>
      <p:sp>
        <p:nvSpPr>
          <p:cNvPr id="168" name="Google Shape;168;p7"/>
          <p:cNvSpPr txBox="1"/>
          <p:nvPr/>
        </p:nvSpPr>
        <p:spPr>
          <a:xfrm>
            <a:off x="1428750" y="5183188"/>
            <a:ext cx="6938963"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chemeClr val="dk1"/>
                </a:solidFill>
                <a:latin typeface="Arimo"/>
                <a:ea typeface="Arimo"/>
                <a:cs typeface="Arimo"/>
                <a:sym typeface="Arimo"/>
              </a:rPr>
              <a:t>This array holds 10 values that are indexed from 0 to 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Arrays</a:t>
            </a:r>
            <a:endParaRPr/>
          </a:p>
        </p:txBody>
      </p:sp>
      <p:sp>
        <p:nvSpPr>
          <p:cNvPr id="174" name="Google Shape;174;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1"/>
              </a:buClr>
              <a:buSzPts val="2800"/>
              <a:buChar char="•"/>
            </a:pPr>
            <a:r>
              <a:rPr lang="en-IN" sz="2800"/>
              <a:t>Array elements are like normal variables</a:t>
            </a:r>
            <a:endParaRPr/>
          </a:p>
          <a:p>
            <a:pPr indent="-228600" lvl="2" marL="1143000" rtl="0" algn="l">
              <a:spcBef>
                <a:spcPts val="480"/>
              </a:spcBef>
              <a:spcAft>
                <a:spcPts val="0"/>
              </a:spcAft>
              <a:buClr>
                <a:schemeClr val="accent1"/>
              </a:buClr>
              <a:buSzPts val="2400"/>
              <a:buFont typeface="Courier New"/>
              <a:buNone/>
            </a:pPr>
            <a:r>
              <a:rPr lang="en-IN">
                <a:latin typeface="Courier New"/>
                <a:ea typeface="Courier New"/>
                <a:cs typeface="Courier New"/>
                <a:sym typeface="Courier New"/>
              </a:rPr>
              <a:t>c[0] =  3;</a:t>
            </a:r>
            <a:r>
              <a:rPr lang="en-IN"/>
              <a:t>/*stores 3 to c[0] element*/</a:t>
            </a:r>
            <a:endParaRPr/>
          </a:p>
          <a:p>
            <a:pPr indent="-228600" lvl="2" marL="1143000" rtl="0" algn="l">
              <a:spcBef>
                <a:spcPts val="480"/>
              </a:spcBef>
              <a:spcAft>
                <a:spcPts val="0"/>
              </a:spcAft>
              <a:buClr>
                <a:schemeClr val="accent1"/>
              </a:buClr>
              <a:buSzPts val="2400"/>
              <a:buFont typeface="Courier New"/>
              <a:buNone/>
            </a:pPr>
            <a:r>
              <a:rPr lang="en-IN">
                <a:latin typeface="Courier New"/>
                <a:ea typeface="Courier New"/>
                <a:cs typeface="Courier New"/>
                <a:sym typeface="Courier New"/>
              </a:rPr>
              <a:t>scanf (“%d”, &amp;c[1]);</a:t>
            </a:r>
            <a:r>
              <a:rPr lang="en-IN"/>
              <a:t>/*reads c[1] element*/</a:t>
            </a:r>
            <a:endParaRPr>
              <a:latin typeface="Courier New"/>
              <a:ea typeface="Courier New"/>
              <a:cs typeface="Courier New"/>
              <a:sym typeface="Courier New"/>
            </a:endParaRPr>
          </a:p>
          <a:p>
            <a:pPr indent="-228600" lvl="2" marL="1143000" rtl="0" algn="l">
              <a:spcBef>
                <a:spcPts val="480"/>
              </a:spcBef>
              <a:spcAft>
                <a:spcPts val="0"/>
              </a:spcAft>
              <a:buClr>
                <a:schemeClr val="accent1"/>
              </a:buClr>
              <a:buSzPts val="2400"/>
              <a:buFont typeface="Courier New"/>
              <a:buNone/>
            </a:pPr>
            <a:r>
              <a:rPr lang="en-IN">
                <a:latin typeface="Courier New"/>
                <a:ea typeface="Courier New"/>
                <a:cs typeface="Courier New"/>
                <a:sym typeface="Courier New"/>
              </a:rPr>
              <a:t>printf (“%d, %d”, c[0], c[1]);</a:t>
            </a:r>
            <a:r>
              <a:rPr lang="en-IN"/>
              <a:t> /*displays 				c[0] &amp; c[1] element*/</a:t>
            </a:r>
            <a:endParaRPr>
              <a:latin typeface="Courier New"/>
              <a:ea typeface="Courier New"/>
              <a:cs typeface="Courier New"/>
              <a:sym typeface="Courier New"/>
            </a:endParaRPr>
          </a:p>
          <a:p>
            <a:pPr indent="-342900" lvl="0" marL="342900" rtl="0" algn="l">
              <a:spcBef>
                <a:spcPts val="560"/>
              </a:spcBef>
              <a:spcAft>
                <a:spcPts val="0"/>
              </a:spcAft>
              <a:buClr>
                <a:schemeClr val="accent1"/>
              </a:buClr>
              <a:buSzPts val="2800"/>
              <a:buChar char="•"/>
            </a:pPr>
            <a:r>
              <a:rPr lang="en-IN" sz="2800"/>
              <a:t>The position number inside square brackets is called </a:t>
            </a:r>
            <a:r>
              <a:rPr b="1" lang="en-IN" sz="2800"/>
              <a:t>subscript/index</a:t>
            </a:r>
            <a:r>
              <a:rPr lang="en-IN" sz="2800"/>
              <a:t>.</a:t>
            </a:r>
            <a:endParaRPr/>
          </a:p>
          <a:p>
            <a:pPr indent="-342900" lvl="0" marL="342900" rtl="0" algn="l">
              <a:spcBef>
                <a:spcPts val="560"/>
              </a:spcBef>
              <a:spcAft>
                <a:spcPts val="0"/>
              </a:spcAft>
              <a:buClr>
                <a:schemeClr val="accent1"/>
              </a:buClr>
              <a:buSzPts val="2800"/>
              <a:buChar char="•"/>
            </a:pPr>
            <a:r>
              <a:rPr lang="en-IN" sz="2800"/>
              <a:t>Subscript must be integer or an integer expression</a:t>
            </a:r>
            <a:endParaRPr/>
          </a:p>
          <a:p>
            <a:pPr indent="-228600" lvl="2" marL="1143000" rtl="0" algn="l">
              <a:spcBef>
                <a:spcPts val="480"/>
              </a:spcBef>
              <a:spcAft>
                <a:spcPts val="0"/>
              </a:spcAft>
              <a:buClr>
                <a:schemeClr val="accent1"/>
              </a:buClr>
              <a:buSzPts val="2400"/>
              <a:buFont typeface="Courier New"/>
              <a:buNone/>
            </a:pPr>
            <a:r>
              <a:rPr lang="en-IN">
                <a:latin typeface="Courier New"/>
                <a:ea typeface="Courier New"/>
                <a:cs typeface="Courier New"/>
                <a:sym typeface="Courier New"/>
              </a:rPr>
              <a:t>c[5 - 2] = 7;  (i.e. c[3] = 7)</a:t>
            </a:r>
            <a:endParaRPr>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N"/>
              <a:t>Defining Arrays</a:t>
            </a:r>
            <a:endParaRPr/>
          </a:p>
        </p:txBody>
      </p:sp>
      <p:sp>
        <p:nvSpPr>
          <p:cNvPr id="180" name="Google Shape;180;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accent1"/>
              </a:buClr>
              <a:buSzPts val="2720"/>
              <a:buChar char="•"/>
            </a:pPr>
            <a:r>
              <a:rPr lang="en-IN" sz="2720"/>
              <a:t>When defining arrays, specify:</a:t>
            </a:r>
            <a:endParaRPr sz="2720"/>
          </a:p>
          <a:p>
            <a:pPr indent="-285750" lvl="1" marL="742950" rtl="0" algn="l">
              <a:lnSpc>
                <a:spcPct val="80000"/>
              </a:lnSpc>
              <a:spcBef>
                <a:spcPts val="476"/>
              </a:spcBef>
              <a:spcAft>
                <a:spcPts val="0"/>
              </a:spcAft>
              <a:buClr>
                <a:schemeClr val="accent1"/>
              </a:buClr>
              <a:buSzPts val="2380"/>
              <a:buChar char="–"/>
            </a:pPr>
            <a:r>
              <a:rPr lang="en-IN" sz="2380"/>
              <a:t>Name</a:t>
            </a:r>
            <a:endParaRPr/>
          </a:p>
          <a:p>
            <a:pPr indent="-285750" lvl="1" marL="742950" rtl="0" algn="l">
              <a:lnSpc>
                <a:spcPct val="80000"/>
              </a:lnSpc>
              <a:spcBef>
                <a:spcPts val="476"/>
              </a:spcBef>
              <a:spcAft>
                <a:spcPts val="0"/>
              </a:spcAft>
              <a:buClr>
                <a:schemeClr val="accent1"/>
              </a:buClr>
              <a:buSzPts val="2380"/>
              <a:buChar char="–"/>
            </a:pPr>
            <a:r>
              <a:rPr lang="en-IN" sz="2380"/>
              <a:t>Data Type of array</a:t>
            </a:r>
            <a:endParaRPr/>
          </a:p>
          <a:p>
            <a:pPr indent="-285750" lvl="1" marL="742950" rtl="0" algn="l">
              <a:lnSpc>
                <a:spcPct val="80000"/>
              </a:lnSpc>
              <a:spcBef>
                <a:spcPts val="476"/>
              </a:spcBef>
              <a:spcAft>
                <a:spcPts val="0"/>
              </a:spcAft>
              <a:buClr>
                <a:schemeClr val="accent1"/>
              </a:buClr>
              <a:buSzPts val="2380"/>
              <a:buChar char="–"/>
            </a:pPr>
            <a:r>
              <a:rPr lang="en-IN" sz="2380"/>
              <a:t>Number of elements</a:t>
            </a:r>
            <a:endParaRPr/>
          </a:p>
          <a:p>
            <a:pPr indent="-228600" lvl="2" marL="1143000" rtl="0" algn="l">
              <a:lnSpc>
                <a:spcPct val="80000"/>
              </a:lnSpc>
              <a:spcBef>
                <a:spcPts val="476"/>
              </a:spcBef>
              <a:spcAft>
                <a:spcPts val="0"/>
              </a:spcAft>
              <a:buClr>
                <a:schemeClr val="accent1"/>
              </a:buClr>
              <a:buSzPts val="2380"/>
              <a:buFont typeface="Courier New"/>
              <a:buNone/>
            </a:pPr>
            <a:r>
              <a:rPr lang="en-IN" sz="2380">
                <a:latin typeface="Courier New"/>
                <a:ea typeface="Courier New"/>
                <a:cs typeface="Courier New"/>
                <a:sym typeface="Courier New"/>
              </a:rPr>
              <a:t>datatype arrayName[numberOfElements];</a:t>
            </a:r>
            <a:endParaRPr sz="2380">
              <a:latin typeface="Courier New"/>
              <a:ea typeface="Courier New"/>
              <a:cs typeface="Courier New"/>
              <a:sym typeface="Courier New"/>
            </a:endParaRPr>
          </a:p>
          <a:p>
            <a:pPr indent="-285750" lvl="1" marL="742950" rtl="0" algn="l">
              <a:lnSpc>
                <a:spcPct val="80000"/>
              </a:lnSpc>
              <a:spcBef>
                <a:spcPts val="476"/>
              </a:spcBef>
              <a:spcAft>
                <a:spcPts val="0"/>
              </a:spcAft>
              <a:buClr>
                <a:schemeClr val="accent1"/>
              </a:buClr>
              <a:buSzPts val="2380"/>
              <a:buChar char="–"/>
            </a:pPr>
            <a:r>
              <a:rPr lang="en-IN" sz="2380"/>
              <a:t>Examples:	</a:t>
            </a:r>
            <a:endParaRPr/>
          </a:p>
          <a:p>
            <a:pPr indent="-228600" lvl="2" marL="1143000" rtl="0" algn="l">
              <a:lnSpc>
                <a:spcPct val="80000"/>
              </a:lnSpc>
              <a:spcBef>
                <a:spcPts val="476"/>
              </a:spcBef>
              <a:spcAft>
                <a:spcPts val="0"/>
              </a:spcAft>
              <a:buClr>
                <a:schemeClr val="accent1"/>
              </a:buClr>
              <a:buSzPts val="2380"/>
              <a:buFont typeface="Courier New"/>
              <a:buNone/>
            </a:pPr>
            <a:r>
              <a:rPr lang="en-IN" sz="2380">
                <a:latin typeface="Courier New"/>
                <a:ea typeface="Courier New"/>
                <a:cs typeface="Courier New"/>
                <a:sym typeface="Courier New"/>
              </a:rPr>
              <a:t>int students[10];  </a:t>
            </a:r>
            <a:endParaRPr sz="2380">
              <a:latin typeface="Courier New"/>
              <a:ea typeface="Courier New"/>
              <a:cs typeface="Courier New"/>
              <a:sym typeface="Courier New"/>
            </a:endParaRPr>
          </a:p>
          <a:p>
            <a:pPr indent="-228600" lvl="2" marL="1143000" rtl="0" algn="l">
              <a:lnSpc>
                <a:spcPct val="80000"/>
              </a:lnSpc>
              <a:spcBef>
                <a:spcPts val="476"/>
              </a:spcBef>
              <a:spcAft>
                <a:spcPts val="0"/>
              </a:spcAft>
              <a:buClr>
                <a:schemeClr val="accent1"/>
              </a:buClr>
              <a:buSzPts val="2380"/>
              <a:buFont typeface="Courier New"/>
              <a:buNone/>
            </a:pPr>
            <a:r>
              <a:rPr lang="en-IN" sz="2380">
                <a:latin typeface="Courier New"/>
                <a:ea typeface="Courier New"/>
                <a:cs typeface="Courier New"/>
                <a:sym typeface="Courier New"/>
              </a:rPr>
              <a:t>float myArray[3284];</a:t>
            </a:r>
            <a:endParaRPr sz="2380">
              <a:latin typeface="Courier New"/>
              <a:ea typeface="Courier New"/>
              <a:cs typeface="Courier New"/>
              <a:sym typeface="Courier New"/>
            </a:endParaRPr>
          </a:p>
          <a:p>
            <a:pPr indent="-342900" lvl="0" marL="342900" rtl="0" algn="l">
              <a:lnSpc>
                <a:spcPct val="80000"/>
              </a:lnSpc>
              <a:spcBef>
                <a:spcPts val="544"/>
              </a:spcBef>
              <a:spcAft>
                <a:spcPts val="0"/>
              </a:spcAft>
              <a:buClr>
                <a:schemeClr val="accent1"/>
              </a:buClr>
              <a:buSzPts val="2720"/>
              <a:buChar char="•"/>
            </a:pPr>
            <a:r>
              <a:rPr lang="en-IN" sz="2720"/>
              <a:t>Defining multiple arrays of same data type</a:t>
            </a:r>
            <a:endParaRPr sz="2720"/>
          </a:p>
          <a:p>
            <a:pPr indent="-285750" lvl="1" marL="742950" rtl="0" algn="l">
              <a:lnSpc>
                <a:spcPct val="80000"/>
              </a:lnSpc>
              <a:spcBef>
                <a:spcPts val="476"/>
              </a:spcBef>
              <a:spcAft>
                <a:spcPts val="0"/>
              </a:spcAft>
              <a:buClr>
                <a:schemeClr val="accent1"/>
              </a:buClr>
              <a:buSzPts val="2380"/>
              <a:buChar char="–"/>
            </a:pPr>
            <a:r>
              <a:rPr lang="en-IN" sz="2380"/>
              <a:t>Format is similar to regular variables</a:t>
            </a:r>
            <a:endParaRPr/>
          </a:p>
          <a:p>
            <a:pPr indent="-285750" lvl="1" marL="742950" rtl="0" algn="l">
              <a:lnSpc>
                <a:spcPct val="80000"/>
              </a:lnSpc>
              <a:spcBef>
                <a:spcPts val="476"/>
              </a:spcBef>
              <a:spcAft>
                <a:spcPts val="0"/>
              </a:spcAft>
              <a:buClr>
                <a:schemeClr val="accent1"/>
              </a:buClr>
              <a:buSzPts val="2380"/>
              <a:buChar char="–"/>
            </a:pPr>
            <a:r>
              <a:rPr lang="en-IN" sz="2380"/>
              <a:t>Example:</a:t>
            </a:r>
            <a:endParaRPr/>
          </a:p>
          <a:p>
            <a:pPr indent="-228600" lvl="2" marL="1143000" rtl="0" algn="l">
              <a:lnSpc>
                <a:spcPct val="80000"/>
              </a:lnSpc>
              <a:spcBef>
                <a:spcPts val="476"/>
              </a:spcBef>
              <a:spcAft>
                <a:spcPts val="0"/>
              </a:spcAft>
              <a:buClr>
                <a:schemeClr val="accent1"/>
              </a:buClr>
              <a:buSzPts val="2380"/>
              <a:buFont typeface="Courier New"/>
              <a:buNone/>
            </a:pPr>
            <a:r>
              <a:rPr lang="en-IN" sz="2380">
                <a:latin typeface="Courier New"/>
                <a:ea typeface="Courier New"/>
                <a:cs typeface="Courier New"/>
                <a:sym typeface="Courier New"/>
              </a:rPr>
              <a:t>int b[100], x[27];</a:t>
            </a:r>
            <a:r>
              <a:rPr b="1" lang="en-IN" sz="2380">
                <a:latin typeface="Droid Sans Mono"/>
                <a:ea typeface="Droid Sans Mono"/>
                <a:cs typeface="Droid Sans Mono"/>
                <a:sym typeface="Droid Sans Mono"/>
              </a:rPr>
              <a:t> </a:t>
            </a:r>
            <a:endParaRPr b="1" sz="2380">
              <a:latin typeface="Droid Sans Mono"/>
              <a:ea typeface="Droid Sans Mono"/>
              <a:cs typeface="Droid Sans Mono"/>
              <a:sym typeface="Droid Sans Mono"/>
            </a:endParaRPr>
          </a:p>
        </p:txBody>
      </p:sp>
    </p:spTree>
  </p:cSld>
  <p:clrMapOvr>
    <a:masterClrMapping/>
  </p:clrMapOvr>
</p:sld>
</file>

<file path=ppt/theme/theme1.xml><?xml version="1.0" encoding="utf-8"?>
<a:theme xmlns:a="http://schemas.openxmlformats.org/drawingml/2006/main" xmlns:r="http://schemas.openxmlformats.org/officeDocument/2006/relationships" name="Lpu theme final with copyright">
  <a:themeElements>
    <a:clrScheme name="Custom 1">
      <a:dk1>
        <a:srgbClr val="000000"/>
      </a:dk1>
      <a:lt1>
        <a:srgbClr val="FFFFFF"/>
      </a:lt1>
      <a:dk2>
        <a:srgbClr val="04617B"/>
      </a:dk2>
      <a:lt2>
        <a:srgbClr val="DBF5F9"/>
      </a:lt2>
      <a:accent1>
        <a:srgbClr val="0F6FC6"/>
      </a:accent1>
      <a:accent2>
        <a:srgbClr val="009DD9"/>
      </a:accent2>
      <a:accent3>
        <a:srgbClr val="0BD0D9"/>
      </a:accent3>
      <a:accent4>
        <a:srgbClr val="009DD9"/>
      </a:accent4>
      <a:accent5>
        <a:srgbClr val="009DD9"/>
      </a:accent5>
      <a:accent6>
        <a:srgbClr val="009DD9"/>
      </a:accent6>
      <a:hlink>
        <a:srgbClr val="009DD9"/>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2014-05-22T21:35:55Z</dcterms:created>
  <dc:creator>Aman</dc:creator>
</cp:coreProperties>
</file>